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1B8363D-F2A5-42C2-BA0B-18FC71924BB0}"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A8E26-45DB-4691-813E-F8F7AAA39AF3}" type="slidenum">
              <a:rPr lang="fr-FR" smtClean="0"/>
              <a:t>‹N°›</a:t>
            </a:fld>
            <a:endParaRPr lang="fr-FR"/>
          </a:p>
        </p:txBody>
      </p:sp>
    </p:spTree>
    <p:extLst>
      <p:ext uri="{BB962C8B-B14F-4D97-AF65-F5344CB8AC3E}">
        <p14:creationId xmlns:p14="http://schemas.microsoft.com/office/powerpoint/2010/main" val="350131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B8363D-F2A5-42C2-BA0B-18FC71924BB0}"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A8E26-45DB-4691-813E-F8F7AAA39AF3}" type="slidenum">
              <a:rPr lang="fr-FR" smtClean="0"/>
              <a:t>‹N°›</a:t>
            </a:fld>
            <a:endParaRPr lang="fr-FR"/>
          </a:p>
        </p:txBody>
      </p:sp>
    </p:spTree>
    <p:extLst>
      <p:ext uri="{BB962C8B-B14F-4D97-AF65-F5344CB8AC3E}">
        <p14:creationId xmlns:p14="http://schemas.microsoft.com/office/powerpoint/2010/main" val="279065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B8363D-F2A5-42C2-BA0B-18FC71924BB0}"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A8E26-45DB-4691-813E-F8F7AAA39AF3}" type="slidenum">
              <a:rPr lang="fr-FR" smtClean="0"/>
              <a:t>‹N°›</a:t>
            </a:fld>
            <a:endParaRPr lang="fr-FR"/>
          </a:p>
        </p:txBody>
      </p:sp>
    </p:spTree>
    <p:extLst>
      <p:ext uri="{BB962C8B-B14F-4D97-AF65-F5344CB8AC3E}">
        <p14:creationId xmlns:p14="http://schemas.microsoft.com/office/powerpoint/2010/main" val="262908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B8363D-F2A5-42C2-BA0B-18FC71924BB0}"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A8E26-45DB-4691-813E-F8F7AAA39AF3}" type="slidenum">
              <a:rPr lang="fr-FR" smtClean="0"/>
              <a:t>‹N°›</a:t>
            </a:fld>
            <a:endParaRPr lang="fr-FR"/>
          </a:p>
        </p:txBody>
      </p:sp>
    </p:spTree>
    <p:extLst>
      <p:ext uri="{BB962C8B-B14F-4D97-AF65-F5344CB8AC3E}">
        <p14:creationId xmlns:p14="http://schemas.microsoft.com/office/powerpoint/2010/main" val="34142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1B8363D-F2A5-42C2-BA0B-18FC71924BB0}"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4A8E26-45DB-4691-813E-F8F7AAA39AF3}" type="slidenum">
              <a:rPr lang="fr-FR" smtClean="0"/>
              <a:t>‹N°›</a:t>
            </a:fld>
            <a:endParaRPr lang="fr-FR"/>
          </a:p>
        </p:txBody>
      </p:sp>
    </p:spTree>
    <p:extLst>
      <p:ext uri="{BB962C8B-B14F-4D97-AF65-F5344CB8AC3E}">
        <p14:creationId xmlns:p14="http://schemas.microsoft.com/office/powerpoint/2010/main" val="74731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B8363D-F2A5-42C2-BA0B-18FC71924BB0}" type="datetimeFigureOut">
              <a:rPr lang="fr-FR" smtClean="0"/>
              <a:t>20/03/2020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4A8E26-45DB-4691-813E-F8F7AAA39AF3}" type="slidenum">
              <a:rPr lang="fr-FR" smtClean="0"/>
              <a:t>‹N°›</a:t>
            </a:fld>
            <a:endParaRPr lang="fr-FR"/>
          </a:p>
        </p:txBody>
      </p:sp>
    </p:spTree>
    <p:extLst>
      <p:ext uri="{BB962C8B-B14F-4D97-AF65-F5344CB8AC3E}">
        <p14:creationId xmlns:p14="http://schemas.microsoft.com/office/powerpoint/2010/main" val="310178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B8363D-F2A5-42C2-BA0B-18FC71924BB0}" type="datetimeFigureOut">
              <a:rPr lang="fr-FR" smtClean="0"/>
              <a:t>20/03/2020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4A8E26-45DB-4691-813E-F8F7AAA39AF3}" type="slidenum">
              <a:rPr lang="fr-FR" smtClean="0"/>
              <a:t>‹N°›</a:t>
            </a:fld>
            <a:endParaRPr lang="fr-FR"/>
          </a:p>
        </p:txBody>
      </p:sp>
    </p:spTree>
    <p:extLst>
      <p:ext uri="{BB962C8B-B14F-4D97-AF65-F5344CB8AC3E}">
        <p14:creationId xmlns:p14="http://schemas.microsoft.com/office/powerpoint/2010/main" val="261310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1B8363D-F2A5-42C2-BA0B-18FC71924BB0}" type="datetimeFigureOut">
              <a:rPr lang="fr-FR" smtClean="0"/>
              <a:t>20/03/2020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4A8E26-45DB-4691-813E-F8F7AAA39AF3}" type="slidenum">
              <a:rPr lang="fr-FR" smtClean="0"/>
              <a:t>‹N°›</a:t>
            </a:fld>
            <a:endParaRPr lang="fr-FR"/>
          </a:p>
        </p:txBody>
      </p:sp>
    </p:spTree>
    <p:extLst>
      <p:ext uri="{BB962C8B-B14F-4D97-AF65-F5344CB8AC3E}">
        <p14:creationId xmlns:p14="http://schemas.microsoft.com/office/powerpoint/2010/main" val="129530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B8363D-F2A5-42C2-BA0B-18FC71924BB0}" type="datetimeFigureOut">
              <a:rPr lang="fr-FR" smtClean="0"/>
              <a:t>20/03/2020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4A8E26-45DB-4691-813E-F8F7AAA39AF3}" type="slidenum">
              <a:rPr lang="fr-FR" smtClean="0"/>
              <a:t>‹N°›</a:t>
            </a:fld>
            <a:endParaRPr lang="fr-FR"/>
          </a:p>
        </p:txBody>
      </p:sp>
    </p:spTree>
    <p:extLst>
      <p:ext uri="{BB962C8B-B14F-4D97-AF65-F5344CB8AC3E}">
        <p14:creationId xmlns:p14="http://schemas.microsoft.com/office/powerpoint/2010/main" val="406028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B8363D-F2A5-42C2-BA0B-18FC71924BB0}" type="datetimeFigureOut">
              <a:rPr lang="fr-FR" smtClean="0"/>
              <a:t>20/03/2020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4A8E26-45DB-4691-813E-F8F7AAA39AF3}" type="slidenum">
              <a:rPr lang="fr-FR" smtClean="0"/>
              <a:t>‹N°›</a:t>
            </a:fld>
            <a:endParaRPr lang="fr-FR"/>
          </a:p>
        </p:txBody>
      </p:sp>
    </p:spTree>
    <p:extLst>
      <p:ext uri="{BB962C8B-B14F-4D97-AF65-F5344CB8AC3E}">
        <p14:creationId xmlns:p14="http://schemas.microsoft.com/office/powerpoint/2010/main" val="308632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1B8363D-F2A5-42C2-BA0B-18FC71924BB0}" type="datetimeFigureOut">
              <a:rPr lang="fr-FR" smtClean="0"/>
              <a:t>20/03/2020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4A8E26-45DB-4691-813E-F8F7AAA39AF3}" type="slidenum">
              <a:rPr lang="fr-FR" smtClean="0"/>
              <a:t>‹N°›</a:t>
            </a:fld>
            <a:endParaRPr lang="fr-FR"/>
          </a:p>
        </p:txBody>
      </p:sp>
    </p:spTree>
    <p:extLst>
      <p:ext uri="{BB962C8B-B14F-4D97-AF65-F5344CB8AC3E}">
        <p14:creationId xmlns:p14="http://schemas.microsoft.com/office/powerpoint/2010/main" val="112427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8363D-F2A5-42C2-BA0B-18FC71924BB0}" type="datetimeFigureOut">
              <a:rPr lang="fr-FR" smtClean="0"/>
              <a:t>20/03/2020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A8E26-45DB-4691-813E-F8F7AAA39AF3}" type="slidenum">
              <a:rPr lang="fr-FR" smtClean="0"/>
              <a:t>‹N°›</a:t>
            </a:fld>
            <a:endParaRPr lang="fr-FR"/>
          </a:p>
        </p:txBody>
      </p:sp>
    </p:spTree>
    <p:extLst>
      <p:ext uri="{BB962C8B-B14F-4D97-AF65-F5344CB8AC3E}">
        <p14:creationId xmlns:p14="http://schemas.microsoft.com/office/powerpoint/2010/main" val="191194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mailto:Lahbib-Lamrid@hotmail.f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772816"/>
            <a:ext cx="8229600" cy="1143000"/>
          </a:xfrm>
        </p:spPr>
        <p:txBody>
          <a:bodyPr>
            <a:normAutofit/>
          </a:bodyPr>
          <a:lstStyle/>
          <a:p>
            <a:r>
              <a:rPr lang="en-US" sz="2800" dirty="0" smtClean="0">
                <a:solidFill>
                  <a:srgbClr val="FF0000"/>
                </a:solidFill>
                <a:latin typeface="Times New Roman" pitchFamily="18" charset="0"/>
                <a:cs typeface="Times New Roman" pitchFamily="18" charset="0"/>
              </a:rPr>
              <a:t>Advanced Composition and Introduction to Research</a:t>
            </a:r>
            <a:endParaRPr lang="fr-FR" sz="28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95536" y="2204864"/>
            <a:ext cx="8229600" cy="4525963"/>
          </a:xfrm>
        </p:spPr>
        <p:txBody>
          <a:bodyPr/>
          <a:lstStyle/>
          <a:p>
            <a:pPr marL="0" indent="0" algn="ctr">
              <a:buNone/>
            </a:pPr>
            <a:endParaRPr lang="en-US" dirty="0" smtClean="0"/>
          </a:p>
          <a:p>
            <a:pPr marL="0" indent="0" algn="ctr">
              <a:buNone/>
            </a:pPr>
            <a:r>
              <a:rPr lang="en-US" dirty="0" smtClean="0">
                <a:solidFill>
                  <a:srgbClr val="00B050"/>
                </a:solidFill>
                <a:latin typeface="Arial Black" pitchFamily="34" charset="0"/>
              </a:rPr>
              <a:t>Introduction</a:t>
            </a:r>
          </a:p>
          <a:p>
            <a:pPr marL="0" indent="0" algn="ctr">
              <a:buNone/>
            </a:pPr>
            <a:endParaRPr lang="en-US" dirty="0"/>
          </a:p>
          <a:p>
            <a:pPr marL="0" indent="0" algn="ctr">
              <a:buNone/>
            </a:pPr>
            <a:r>
              <a:rPr lang="en-US" dirty="0" smtClean="0">
                <a:latin typeface="Times New Roman" pitchFamily="18" charset="0"/>
                <a:cs typeface="Times New Roman" pitchFamily="18" charset="0"/>
              </a:rPr>
              <a:t>Prof. Lahbib, LAMRID</a:t>
            </a:r>
          </a:p>
          <a:p>
            <a:pPr marL="0" indent="0" algn="ctr">
              <a:buNone/>
            </a:pP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Lahbib_lamrid@hotmail.fr</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1821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latin typeface="Times New Roman" pitchFamily="18" charset="0"/>
                <a:cs typeface="Times New Roman" pitchFamily="18" charset="0"/>
              </a:rPr>
              <a:t>Prof. Lahbib, LAMRID</a:t>
            </a:r>
          </a:p>
          <a:p>
            <a:pPr marL="0" indent="0" algn="ctr">
              <a:buNone/>
            </a:pP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Lahbib_lamrid@hotmail.fr</a:t>
            </a:r>
            <a:endParaRPr lang="fr-FR" dirty="0">
              <a:latin typeface="Times New Roman" pitchFamily="18" charset="0"/>
              <a:cs typeface="Times New Roman" pitchFamily="18" charset="0"/>
            </a:endParaRPr>
          </a:p>
        </p:txBody>
      </p:sp>
      <p:sp>
        <p:nvSpPr>
          <p:cNvPr id="5" name="Titre 1"/>
          <p:cNvSpPr>
            <a:spLocks noGrp="1"/>
          </p:cNvSpPr>
          <p:nvPr>
            <p:ph type="title"/>
          </p:nvPr>
        </p:nvSpPr>
        <p:spPr>
          <a:xfrm>
            <a:off x="395536" y="980728"/>
            <a:ext cx="8229600" cy="1143000"/>
          </a:xfrm>
        </p:spPr>
        <p:txBody>
          <a:bodyPr>
            <a:normAutofit/>
          </a:bodyPr>
          <a:lstStyle/>
          <a:p>
            <a:r>
              <a:rPr lang="en-US" sz="2800" dirty="0" smtClean="0">
                <a:latin typeface="Times New Roman" pitchFamily="18" charset="0"/>
                <a:cs typeface="Times New Roman" pitchFamily="18" charset="0"/>
              </a:rPr>
              <a:t>Advanced Composition and Introduction to Research</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411825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To start a research, what is the first thing to begin with?</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600200"/>
            <a:ext cx="8435280" cy="4525963"/>
          </a:xfrm>
        </p:spPr>
        <p:txBody>
          <a:bodyPr>
            <a:normAutofit/>
          </a:bodyPr>
          <a:lstStyle/>
          <a:p>
            <a:pPr marL="0" indent="0">
              <a:buNone/>
            </a:pPr>
            <a:endParaRPr lang="en-US" dirty="0" smtClean="0"/>
          </a:p>
          <a:p>
            <a:pPr marL="0" indent="0">
              <a:buNone/>
            </a:pPr>
            <a:endParaRPr lang="en-US" dirty="0" smtClean="0">
              <a:solidFill>
                <a:srgbClr val="FF0000"/>
              </a:solidFill>
              <a:latin typeface="Times New Roman" pitchFamily="18" charset="0"/>
              <a:cs typeface="Times New Roman" pitchFamily="18" charset="0"/>
            </a:endParaRPr>
          </a:p>
          <a:p>
            <a:pPr marL="0" indent="0">
              <a:buNone/>
            </a:pPr>
            <a:r>
              <a:rPr lang="en-US" dirty="0" smtClean="0">
                <a:solidFill>
                  <a:srgbClr val="FF0000"/>
                </a:solidFill>
                <a:latin typeface="Times New Roman" pitchFamily="18" charset="0"/>
                <a:cs typeface="Times New Roman" pitchFamily="18" charset="0"/>
              </a:rPr>
              <a:t>          </a:t>
            </a:r>
            <a:r>
              <a:rPr lang="en-US" sz="2600" dirty="0" smtClean="0">
                <a:solidFill>
                  <a:srgbClr val="FF0000"/>
                </a:solidFill>
                <a:latin typeface="Times New Roman" pitchFamily="18" charset="0"/>
                <a:cs typeface="Times New Roman" pitchFamily="18" charset="0"/>
              </a:rPr>
              <a:t>Choosing a topic and settling on a research problem.</a:t>
            </a:r>
          </a:p>
          <a:p>
            <a:pPr marL="0" indent="0">
              <a:buNone/>
            </a:pPr>
            <a:endParaRPr lang="en-US" dirty="0">
              <a:latin typeface="Times New Roman" pitchFamily="18" charset="0"/>
              <a:cs typeface="Times New Roman" pitchFamily="18" charset="0"/>
            </a:endParaRPr>
          </a:p>
          <a:p>
            <a:pPr marL="0" indent="0">
              <a:buNone/>
            </a:pPr>
            <a:r>
              <a:rPr lang="en-US" u="sng" dirty="0" smtClean="0">
                <a:latin typeface="Times New Roman" pitchFamily="18" charset="0"/>
                <a:cs typeface="Times New Roman" pitchFamily="18" charset="0"/>
              </a:rPr>
              <a:t>Objective of today’s session</a:t>
            </a:r>
            <a:r>
              <a:rPr lang="en-US"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By the end of the session, students will be able to choose a topic and research problem for their mini-research papers. </a:t>
            </a:r>
            <a:endParaRPr lang="fr-FR" sz="2400" dirty="0">
              <a:latin typeface="Times New Roman" pitchFamily="18" charset="0"/>
              <a:cs typeface="Times New Roman" pitchFamily="18" charset="0"/>
            </a:endParaRPr>
          </a:p>
        </p:txBody>
      </p:sp>
      <p:sp>
        <p:nvSpPr>
          <p:cNvPr id="4" name="Flèche courbée vers la droite 3"/>
          <p:cNvSpPr/>
          <p:nvPr/>
        </p:nvSpPr>
        <p:spPr>
          <a:xfrm>
            <a:off x="611560" y="1628800"/>
            <a:ext cx="864096" cy="16561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0958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What is research?</a:t>
            </a:r>
            <a:endParaRPr lang="fr-FR" dirty="0"/>
          </a:p>
        </p:txBody>
      </p:sp>
      <p:sp>
        <p:nvSpPr>
          <p:cNvPr id="3" name="Espace réservé du contenu 2"/>
          <p:cNvSpPr>
            <a:spLocks noGrp="1"/>
          </p:cNvSpPr>
          <p:nvPr>
            <p:ph idx="1"/>
          </p:nvPr>
        </p:nvSpPr>
        <p:spPr>
          <a:xfrm>
            <a:off x="457200" y="1600200"/>
            <a:ext cx="8579296" cy="4525963"/>
          </a:xfrm>
        </p:spPr>
        <p:txBody>
          <a:bodyPr>
            <a:normAutofit fontScale="62500" lnSpcReduction="20000"/>
          </a:bodyPr>
          <a:lstStyle/>
          <a:p>
            <a:pPr marL="0" indent="0">
              <a:buNone/>
            </a:pPr>
            <a:endParaRPr lang="en-US" dirty="0" smtClean="0"/>
          </a:p>
          <a:p>
            <a:pPr marL="0" indent="0" algn="just">
              <a:buNone/>
            </a:pPr>
            <a:r>
              <a:rPr lang="en-US" dirty="0" smtClean="0">
                <a:latin typeface="Times New Roman" pitchFamily="18" charset="0"/>
                <a:cs typeface="Times New Roman" pitchFamily="18" charset="0"/>
              </a:rPr>
              <a:t>Research is about seeking a clarification for something, a solution to a problem, or an answer to a question. Not only that! Research is also about finding something new in a literary work and developing</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it. </a:t>
            </a:r>
          </a:p>
          <a:p>
            <a:pPr marL="0" indent="0" algn="just">
              <a:buNone/>
            </a:pPr>
            <a:endParaRPr lang="en-US" dirty="0">
              <a:latin typeface="Times New Roman" pitchFamily="18" charset="0"/>
              <a:cs typeface="Times New Roman" pitchFamily="18" charset="0"/>
            </a:endParaRPr>
          </a:p>
          <a:p>
            <a:pPr marL="0" indent="0" algn="just">
              <a:buNone/>
            </a:pPr>
            <a:r>
              <a:rPr lang="en-US" dirty="0" smtClean="0">
                <a:solidFill>
                  <a:srgbClr val="0070C0"/>
                </a:solidFill>
                <a:latin typeface="Times New Roman" pitchFamily="18" charset="0"/>
                <a:cs typeface="Times New Roman" pitchFamily="18" charset="0"/>
              </a:rPr>
              <a:t>Research involves three major steps: </a:t>
            </a:r>
          </a:p>
          <a:p>
            <a:pPr marL="0" indent="0" algn="just">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1- Posing a question or making a hypothesis;</a:t>
            </a:r>
          </a:p>
          <a:p>
            <a:pPr marL="0" indent="0" algn="just">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2- Collecting data for answering the question or </a:t>
            </a:r>
          </a:p>
          <a:p>
            <a:pPr marL="0"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testing the hypotheses</a:t>
            </a:r>
          </a:p>
          <a:p>
            <a:pPr marL="0" indent="0" algn="just">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3- Present an answer to the question or the results of testing the hypotheses</a:t>
            </a:r>
            <a:endParaRPr lang="en-US" dirty="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7733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Why is research important?</a:t>
            </a:r>
            <a:endParaRPr lang="fr-FR" dirty="0"/>
          </a:p>
        </p:txBody>
      </p:sp>
      <p:sp>
        <p:nvSpPr>
          <p:cNvPr id="3" name="Espace réservé du contenu 2"/>
          <p:cNvSpPr>
            <a:spLocks noGrp="1"/>
          </p:cNvSpPr>
          <p:nvPr>
            <p:ph idx="1"/>
          </p:nvPr>
        </p:nvSpPr>
        <p:spPr>
          <a:xfrm>
            <a:off x="467544" y="2060848"/>
            <a:ext cx="8229600" cy="4525963"/>
          </a:xfrm>
        </p:spPr>
        <p:txBody>
          <a:bodyPr/>
          <a:lstStyle/>
          <a:p>
            <a:pPr marL="0" indent="0">
              <a:buNone/>
            </a:pPr>
            <a:r>
              <a:rPr lang="en-US" dirty="0" smtClean="0"/>
              <a:t>1- Research adds to knowledge;</a:t>
            </a:r>
          </a:p>
          <a:p>
            <a:pPr marL="0" indent="0">
              <a:buNone/>
            </a:pPr>
            <a:endParaRPr lang="en-US" dirty="0"/>
          </a:p>
          <a:p>
            <a:pPr marL="0" indent="0">
              <a:buNone/>
            </a:pPr>
            <a:r>
              <a:rPr lang="en-US" dirty="0" smtClean="0"/>
              <a:t>2- Research improves practice;</a:t>
            </a:r>
          </a:p>
          <a:p>
            <a:pPr marL="0" indent="0">
              <a:buNone/>
            </a:pPr>
            <a:endParaRPr lang="en-US" dirty="0"/>
          </a:p>
          <a:p>
            <a:pPr marL="0" indent="0">
              <a:buNone/>
            </a:pPr>
            <a:r>
              <a:rPr lang="en-US" dirty="0" smtClean="0"/>
              <a:t>3- Research informs policy makers </a:t>
            </a:r>
          </a:p>
          <a:p>
            <a:pPr marL="0" indent="0">
              <a:buNone/>
            </a:pPr>
            <a:endParaRPr lang="en-US" dirty="0" smtClean="0"/>
          </a:p>
          <a:p>
            <a:pPr marL="0" indent="0">
              <a:buNone/>
            </a:pPr>
            <a:endParaRPr lang="fr-FR" dirty="0"/>
          </a:p>
        </p:txBody>
      </p:sp>
    </p:spTree>
    <p:extLst>
      <p:ext uri="{BB962C8B-B14F-4D97-AF65-F5344CB8AC3E}">
        <p14:creationId xmlns:p14="http://schemas.microsoft.com/office/powerpoint/2010/main" val="188287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1143000"/>
          </a:xfrm>
        </p:spPr>
        <p:txBody>
          <a:bodyPr>
            <a:normAutofit fontScale="90000"/>
          </a:bodyPr>
          <a:lstStyle/>
          <a:p>
            <a:r>
              <a:rPr lang="en-US" dirty="0" smtClean="0"/>
              <a:t>What are the common problems with research today?</a:t>
            </a:r>
            <a:endParaRPr lang="fr-FR" dirty="0"/>
          </a:p>
        </p:txBody>
      </p:sp>
      <p:sp>
        <p:nvSpPr>
          <p:cNvPr id="3" name="Espace réservé du contenu 2"/>
          <p:cNvSpPr>
            <a:spLocks noGrp="1"/>
          </p:cNvSpPr>
          <p:nvPr>
            <p:ph idx="1"/>
          </p:nvPr>
        </p:nvSpPr>
        <p:spPr>
          <a:xfrm>
            <a:off x="467544" y="2132856"/>
            <a:ext cx="8229600" cy="4309939"/>
          </a:xfrm>
        </p:spPr>
        <p:txBody>
          <a:bodyPr>
            <a:normAutofit fontScale="70000" lnSpcReduction="20000"/>
          </a:bodyPr>
          <a:lstStyle/>
          <a:p>
            <a:pPr marL="0" indent="0">
              <a:buNone/>
            </a:pPr>
            <a:r>
              <a:rPr lang="en-US" dirty="0" smtClean="0">
                <a:solidFill>
                  <a:srgbClr val="FF0000"/>
                </a:solidFill>
              </a:rPr>
              <a:t>Some of the problems are: </a:t>
            </a:r>
          </a:p>
          <a:p>
            <a:pPr marL="0" indent="0">
              <a:buNone/>
            </a:pPr>
            <a:endParaRPr lang="en-US" dirty="0">
              <a:solidFill>
                <a:srgbClr val="FF0000"/>
              </a:solidFill>
            </a:endParaRPr>
          </a:p>
          <a:p>
            <a:pPr marL="0" indent="0">
              <a:buNone/>
            </a:pPr>
            <a:r>
              <a:rPr lang="en-US" dirty="0" smtClean="0"/>
              <a:t>1- Unclear findings;</a:t>
            </a:r>
          </a:p>
          <a:p>
            <a:pPr marL="0" indent="0">
              <a:buNone/>
            </a:pPr>
            <a:r>
              <a:rPr lang="en-US" dirty="0" smtClean="0"/>
              <a:t>2- questionable or invalid data;</a:t>
            </a:r>
          </a:p>
          <a:p>
            <a:pPr marL="0" indent="0">
              <a:buNone/>
            </a:pPr>
            <a:r>
              <a:rPr lang="en-US" dirty="0" smtClean="0"/>
              <a:t>3- No limitations and delimitations;</a:t>
            </a:r>
          </a:p>
          <a:p>
            <a:pPr marL="0" indent="0">
              <a:buNone/>
            </a:pPr>
            <a:r>
              <a:rPr lang="en-US" dirty="0" smtClean="0"/>
              <a:t>4- Incomprehensive introductions;</a:t>
            </a:r>
          </a:p>
          <a:p>
            <a:pPr marL="0" indent="0">
              <a:buNone/>
            </a:pPr>
            <a:r>
              <a:rPr lang="en-US" dirty="0" smtClean="0"/>
              <a:t>5- Inconsistency;</a:t>
            </a:r>
          </a:p>
          <a:p>
            <a:pPr marL="0" indent="0">
              <a:buNone/>
            </a:pPr>
            <a:r>
              <a:rPr lang="en-US" dirty="0" smtClean="0"/>
              <a:t>6- poor reviews of literature;</a:t>
            </a:r>
          </a:p>
          <a:p>
            <a:pPr marL="0" indent="0">
              <a:buNone/>
            </a:pPr>
            <a:r>
              <a:rPr lang="en-US" dirty="0" smtClean="0"/>
              <a:t>7- Unclear headings;</a:t>
            </a:r>
          </a:p>
          <a:p>
            <a:pPr marL="0" indent="0">
              <a:buNone/>
            </a:pPr>
            <a:r>
              <a:rPr lang="en-US" dirty="0" smtClean="0"/>
              <a:t>8- Plagiarism;</a:t>
            </a:r>
          </a:p>
          <a:p>
            <a:pPr marL="0" indent="0">
              <a:buNone/>
            </a:pPr>
            <a:r>
              <a:rPr lang="en-US" dirty="0" smtClean="0"/>
              <a:t>9- Poor documentation of sources.</a:t>
            </a:r>
          </a:p>
          <a:p>
            <a:pPr marL="0" indent="0">
              <a:buNone/>
            </a:pPr>
            <a:r>
              <a:rPr lang="en-US" dirty="0" smtClean="0"/>
              <a:t>  </a:t>
            </a:r>
            <a:endParaRPr lang="fr-FR" dirty="0"/>
          </a:p>
        </p:txBody>
      </p:sp>
    </p:spTree>
    <p:extLst>
      <p:ext uri="{BB962C8B-B14F-4D97-AF65-F5344CB8AC3E}">
        <p14:creationId xmlns:p14="http://schemas.microsoft.com/office/powerpoint/2010/main" val="252567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What are the types of research?</a:t>
            </a:r>
            <a:endParaRPr lang="fr-FR" dirty="0"/>
          </a:p>
        </p:txBody>
      </p:sp>
      <p:sp>
        <p:nvSpPr>
          <p:cNvPr id="3" name="Espace réservé du contenu 2"/>
          <p:cNvSpPr>
            <a:spLocks noGrp="1"/>
          </p:cNvSpPr>
          <p:nvPr>
            <p:ph idx="1"/>
          </p:nvPr>
        </p:nvSpPr>
        <p:spPr/>
        <p:txBody>
          <a:bodyPr/>
          <a:lstStyle/>
          <a:p>
            <a:r>
              <a:rPr lang="en-US" dirty="0" smtClean="0"/>
              <a:t>Quantitative research</a:t>
            </a:r>
          </a:p>
          <a:p>
            <a:r>
              <a:rPr lang="en-US" dirty="0" smtClean="0"/>
              <a:t>Qualitative research</a:t>
            </a:r>
          </a:p>
          <a:p>
            <a:r>
              <a:rPr lang="en-US" dirty="0" smtClean="0"/>
              <a:t>Mixed methods research</a:t>
            </a:r>
          </a:p>
          <a:p>
            <a:r>
              <a:rPr lang="en-US" dirty="0" smtClean="0"/>
              <a:t>Literary research </a:t>
            </a:r>
          </a:p>
          <a:p>
            <a:pPr marL="0" indent="0">
              <a:buNone/>
            </a:pPr>
            <a:endParaRPr lang="en-US" dirty="0" smtClean="0"/>
          </a:p>
        </p:txBody>
      </p:sp>
    </p:spTree>
    <p:extLst>
      <p:ext uri="{BB962C8B-B14F-4D97-AF65-F5344CB8AC3E}">
        <p14:creationId xmlns:p14="http://schemas.microsoft.com/office/powerpoint/2010/main" val="47925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Major steps of research</a:t>
            </a:r>
            <a:endParaRPr lang="fr-FR" sz="36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179512" y="1600200"/>
            <a:ext cx="8856984" cy="4525963"/>
          </a:xfrm>
        </p:spPr>
        <p:txBody>
          <a:bodyPr>
            <a:normAutofit fontScale="92500" lnSpcReduction="10000"/>
          </a:bodyPr>
          <a:lstStyle/>
          <a:p>
            <a:pPr marL="0" indent="0">
              <a:buNone/>
            </a:pPr>
            <a:r>
              <a:rPr lang="en-US" dirty="0" smtClean="0"/>
              <a:t>In quantitative research:</a:t>
            </a:r>
          </a:p>
          <a:p>
            <a:pPr marL="0" indent="0">
              <a:buNone/>
            </a:pPr>
            <a:endParaRPr lang="en-US" dirty="0"/>
          </a:p>
          <a:p>
            <a:pPr algn="just"/>
            <a:r>
              <a:rPr lang="en-US" sz="2400" dirty="0" smtClean="0"/>
              <a:t>Choosing and research area of interest, topic, and problem ;</a:t>
            </a:r>
          </a:p>
          <a:p>
            <a:pPr marL="0" indent="0" algn="just">
              <a:buNone/>
            </a:pPr>
            <a:endParaRPr lang="en-US" sz="2400" dirty="0" smtClean="0"/>
          </a:p>
          <a:p>
            <a:pPr algn="just"/>
            <a:r>
              <a:rPr lang="en-US" sz="2400" dirty="0" smtClean="0"/>
              <a:t>Conducting an </a:t>
            </a:r>
            <a:r>
              <a:rPr lang="en-US" sz="2400" dirty="0" smtClean="0">
                <a:solidFill>
                  <a:srgbClr val="00B050"/>
                </a:solidFill>
              </a:rPr>
              <a:t>extensive</a:t>
            </a:r>
            <a:r>
              <a:rPr lang="en-US" sz="2400" dirty="0" smtClean="0"/>
              <a:t> review of related theories and literature;</a:t>
            </a:r>
          </a:p>
          <a:p>
            <a:pPr algn="just"/>
            <a:endParaRPr lang="en-US" sz="2400" dirty="0" smtClean="0"/>
          </a:p>
          <a:p>
            <a:pPr algn="just"/>
            <a:r>
              <a:rPr lang="en-US" sz="2400" dirty="0" smtClean="0"/>
              <a:t>Collecting quantitative data;</a:t>
            </a:r>
          </a:p>
          <a:p>
            <a:pPr algn="just"/>
            <a:endParaRPr lang="en-US" sz="2400" dirty="0" smtClean="0"/>
          </a:p>
          <a:p>
            <a:pPr algn="just"/>
            <a:r>
              <a:rPr lang="en-US" sz="2400" dirty="0" smtClean="0"/>
              <a:t>Analyzing data for results;</a:t>
            </a:r>
          </a:p>
          <a:p>
            <a:pPr algn="just"/>
            <a:endParaRPr lang="en-US" sz="2400" dirty="0" smtClean="0"/>
          </a:p>
          <a:p>
            <a:pPr algn="just"/>
            <a:r>
              <a:rPr lang="en-US" sz="2400" dirty="0" smtClean="0"/>
              <a:t>Discussing results, giving conclusions, and offering recommendations.</a:t>
            </a:r>
          </a:p>
        </p:txBody>
      </p:sp>
    </p:spTree>
    <p:extLst>
      <p:ext uri="{BB962C8B-B14F-4D97-AF65-F5344CB8AC3E}">
        <p14:creationId xmlns:p14="http://schemas.microsoft.com/office/powerpoint/2010/main" val="22247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US" dirty="0" smtClean="0"/>
              <a:t>In qualitative research</a:t>
            </a:r>
            <a:endParaRPr lang="fr-FR" dirty="0"/>
          </a:p>
        </p:txBody>
      </p:sp>
      <p:sp>
        <p:nvSpPr>
          <p:cNvPr id="3" name="Espace réservé du contenu 2"/>
          <p:cNvSpPr>
            <a:spLocks noGrp="1"/>
          </p:cNvSpPr>
          <p:nvPr>
            <p:ph idx="1"/>
          </p:nvPr>
        </p:nvSpPr>
        <p:spPr>
          <a:xfrm>
            <a:off x="251520" y="1628800"/>
            <a:ext cx="8579296" cy="4525963"/>
          </a:xfrm>
        </p:spPr>
        <p:txBody>
          <a:bodyPr/>
          <a:lstStyle/>
          <a:p>
            <a:pPr lvl="0" algn="just"/>
            <a:r>
              <a:rPr lang="en-US" sz="2200" dirty="0">
                <a:solidFill>
                  <a:prstClr val="black"/>
                </a:solidFill>
              </a:rPr>
              <a:t>Choosing </a:t>
            </a:r>
            <a:r>
              <a:rPr lang="en-US" sz="2200" dirty="0" smtClean="0">
                <a:solidFill>
                  <a:prstClr val="black"/>
                </a:solidFill>
              </a:rPr>
              <a:t>a research </a:t>
            </a:r>
            <a:r>
              <a:rPr lang="en-US" sz="2200" dirty="0">
                <a:solidFill>
                  <a:prstClr val="black"/>
                </a:solidFill>
              </a:rPr>
              <a:t>area of </a:t>
            </a:r>
            <a:r>
              <a:rPr lang="en-US" sz="2200" dirty="0" smtClean="0">
                <a:solidFill>
                  <a:prstClr val="black"/>
                </a:solidFill>
              </a:rPr>
              <a:t>interest, topic,  and problem </a:t>
            </a:r>
            <a:r>
              <a:rPr lang="en-US" sz="2200" dirty="0">
                <a:solidFill>
                  <a:prstClr val="black"/>
                </a:solidFill>
              </a:rPr>
              <a:t>;</a:t>
            </a:r>
          </a:p>
          <a:p>
            <a:pPr marL="0" lvl="0" indent="0" algn="just">
              <a:buNone/>
            </a:pPr>
            <a:endParaRPr lang="en-US" sz="2200" dirty="0">
              <a:solidFill>
                <a:prstClr val="black"/>
              </a:solidFill>
            </a:endParaRPr>
          </a:p>
          <a:p>
            <a:pPr lvl="0" algn="just"/>
            <a:r>
              <a:rPr lang="en-US" sz="2200" dirty="0">
                <a:solidFill>
                  <a:prstClr val="black"/>
                </a:solidFill>
              </a:rPr>
              <a:t>Conducting </a:t>
            </a:r>
            <a:r>
              <a:rPr lang="en-US" sz="2200" dirty="0" smtClean="0">
                <a:solidFill>
                  <a:prstClr val="black"/>
                </a:solidFill>
              </a:rPr>
              <a:t>a </a:t>
            </a:r>
            <a:r>
              <a:rPr lang="en-US" sz="2200" dirty="0" smtClean="0">
                <a:solidFill>
                  <a:srgbClr val="00B050"/>
                </a:solidFill>
              </a:rPr>
              <a:t>sketchy</a:t>
            </a:r>
            <a:r>
              <a:rPr lang="en-US" sz="2200" dirty="0" smtClean="0">
                <a:solidFill>
                  <a:prstClr val="black"/>
                </a:solidFill>
              </a:rPr>
              <a:t>  review </a:t>
            </a:r>
            <a:r>
              <a:rPr lang="en-US" sz="2200" dirty="0">
                <a:solidFill>
                  <a:prstClr val="black"/>
                </a:solidFill>
              </a:rPr>
              <a:t>of related concepts and literature;</a:t>
            </a:r>
          </a:p>
          <a:p>
            <a:pPr lvl="0" algn="just"/>
            <a:endParaRPr lang="en-US" sz="2200" dirty="0">
              <a:solidFill>
                <a:prstClr val="black"/>
              </a:solidFill>
            </a:endParaRPr>
          </a:p>
          <a:p>
            <a:pPr lvl="0" algn="just"/>
            <a:r>
              <a:rPr lang="en-US" sz="2200" dirty="0">
                <a:solidFill>
                  <a:prstClr val="black"/>
                </a:solidFill>
              </a:rPr>
              <a:t>Collecting </a:t>
            </a:r>
            <a:r>
              <a:rPr lang="en-US" sz="2200" dirty="0" smtClean="0">
                <a:solidFill>
                  <a:prstClr val="black"/>
                </a:solidFill>
              </a:rPr>
              <a:t>qualitative </a:t>
            </a:r>
            <a:r>
              <a:rPr lang="en-US" sz="2200" dirty="0">
                <a:solidFill>
                  <a:prstClr val="black"/>
                </a:solidFill>
              </a:rPr>
              <a:t>data;</a:t>
            </a:r>
          </a:p>
          <a:p>
            <a:pPr lvl="0" algn="just"/>
            <a:endParaRPr lang="en-US" sz="2200" dirty="0">
              <a:solidFill>
                <a:prstClr val="black"/>
              </a:solidFill>
            </a:endParaRPr>
          </a:p>
          <a:p>
            <a:pPr lvl="0" algn="just"/>
            <a:r>
              <a:rPr lang="en-US" sz="2200" dirty="0">
                <a:solidFill>
                  <a:prstClr val="black"/>
                </a:solidFill>
              </a:rPr>
              <a:t>Analyzing data for results;</a:t>
            </a:r>
          </a:p>
          <a:p>
            <a:pPr lvl="0" algn="just"/>
            <a:endParaRPr lang="en-US" sz="2200" dirty="0">
              <a:solidFill>
                <a:prstClr val="black"/>
              </a:solidFill>
            </a:endParaRPr>
          </a:p>
          <a:p>
            <a:pPr lvl="0" algn="just"/>
            <a:r>
              <a:rPr lang="en-US" sz="2200" dirty="0">
                <a:solidFill>
                  <a:prstClr val="black"/>
                </a:solidFill>
              </a:rPr>
              <a:t>Discussing results, giving conclusions, and offering recommendations</a:t>
            </a:r>
            <a:endParaRPr lang="fr-FR" dirty="0"/>
          </a:p>
        </p:txBody>
      </p:sp>
    </p:spTree>
    <p:extLst>
      <p:ext uri="{BB962C8B-B14F-4D97-AF65-F5344CB8AC3E}">
        <p14:creationId xmlns:p14="http://schemas.microsoft.com/office/powerpoint/2010/main" val="321510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US" dirty="0" smtClean="0"/>
              <a:t>In mixed methods research </a:t>
            </a:r>
            <a:endParaRPr lang="fr-FR" dirty="0"/>
          </a:p>
        </p:txBody>
      </p:sp>
      <p:sp>
        <p:nvSpPr>
          <p:cNvPr id="3" name="Espace réservé du contenu 2"/>
          <p:cNvSpPr>
            <a:spLocks noGrp="1"/>
          </p:cNvSpPr>
          <p:nvPr>
            <p:ph idx="1"/>
          </p:nvPr>
        </p:nvSpPr>
        <p:spPr>
          <a:xfrm>
            <a:off x="179512" y="1600200"/>
            <a:ext cx="8784976" cy="4525963"/>
          </a:xfrm>
        </p:spPr>
        <p:txBody>
          <a:bodyPr/>
          <a:lstStyle/>
          <a:p>
            <a:pPr lvl="0" algn="just"/>
            <a:r>
              <a:rPr lang="en-US" sz="2200" dirty="0">
                <a:solidFill>
                  <a:prstClr val="black"/>
                </a:solidFill>
              </a:rPr>
              <a:t>Choosing </a:t>
            </a:r>
            <a:r>
              <a:rPr lang="en-US" sz="2200" dirty="0" smtClean="0">
                <a:solidFill>
                  <a:prstClr val="black"/>
                </a:solidFill>
              </a:rPr>
              <a:t>a research </a:t>
            </a:r>
            <a:r>
              <a:rPr lang="en-US" sz="2200" dirty="0">
                <a:solidFill>
                  <a:prstClr val="black"/>
                </a:solidFill>
              </a:rPr>
              <a:t>area of </a:t>
            </a:r>
            <a:r>
              <a:rPr lang="en-US" sz="2200" dirty="0" smtClean="0">
                <a:solidFill>
                  <a:prstClr val="black"/>
                </a:solidFill>
              </a:rPr>
              <a:t>interest, topic, and problem </a:t>
            </a:r>
            <a:r>
              <a:rPr lang="en-US" sz="2200" dirty="0">
                <a:solidFill>
                  <a:prstClr val="black"/>
                </a:solidFill>
              </a:rPr>
              <a:t>;</a:t>
            </a:r>
          </a:p>
          <a:p>
            <a:pPr marL="0" lvl="0" indent="0" algn="just">
              <a:buNone/>
            </a:pPr>
            <a:endParaRPr lang="en-US" sz="2200" dirty="0">
              <a:solidFill>
                <a:prstClr val="black"/>
              </a:solidFill>
            </a:endParaRPr>
          </a:p>
          <a:p>
            <a:pPr lvl="0" algn="just"/>
            <a:r>
              <a:rPr lang="en-US" sz="2200" dirty="0">
                <a:solidFill>
                  <a:prstClr val="black"/>
                </a:solidFill>
              </a:rPr>
              <a:t>Conducting an </a:t>
            </a:r>
            <a:r>
              <a:rPr lang="en-US" sz="2200" dirty="0" smtClean="0">
                <a:solidFill>
                  <a:srgbClr val="00B050"/>
                </a:solidFill>
              </a:rPr>
              <a:t>extensive or sketchy</a:t>
            </a:r>
            <a:r>
              <a:rPr lang="en-US" sz="2200" dirty="0" smtClean="0">
                <a:solidFill>
                  <a:prstClr val="black"/>
                </a:solidFill>
              </a:rPr>
              <a:t> </a:t>
            </a:r>
            <a:r>
              <a:rPr lang="en-US" sz="2200" dirty="0">
                <a:solidFill>
                  <a:prstClr val="black"/>
                </a:solidFill>
              </a:rPr>
              <a:t>review of related concepts and literature;</a:t>
            </a:r>
          </a:p>
          <a:p>
            <a:pPr lvl="0" algn="just"/>
            <a:endParaRPr lang="en-US" sz="2200" dirty="0">
              <a:solidFill>
                <a:prstClr val="black"/>
              </a:solidFill>
            </a:endParaRPr>
          </a:p>
          <a:p>
            <a:pPr lvl="0" algn="just"/>
            <a:r>
              <a:rPr lang="en-US" sz="2200" dirty="0">
                <a:solidFill>
                  <a:prstClr val="black"/>
                </a:solidFill>
              </a:rPr>
              <a:t>Collecting quantitative </a:t>
            </a:r>
            <a:r>
              <a:rPr lang="en-US" sz="2200" dirty="0" smtClean="0">
                <a:solidFill>
                  <a:prstClr val="black"/>
                </a:solidFill>
              </a:rPr>
              <a:t>and qualitative data</a:t>
            </a:r>
            <a:r>
              <a:rPr lang="en-US" sz="2200" dirty="0">
                <a:solidFill>
                  <a:prstClr val="black"/>
                </a:solidFill>
              </a:rPr>
              <a:t>;</a:t>
            </a:r>
          </a:p>
          <a:p>
            <a:pPr lvl="0" algn="just"/>
            <a:endParaRPr lang="en-US" sz="2200" dirty="0">
              <a:solidFill>
                <a:prstClr val="black"/>
              </a:solidFill>
            </a:endParaRPr>
          </a:p>
          <a:p>
            <a:pPr lvl="0" algn="just"/>
            <a:r>
              <a:rPr lang="en-US" sz="2200" dirty="0">
                <a:solidFill>
                  <a:prstClr val="black"/>
                </a:solidFill>
              </a:rPr>
              <a:t>Analyzing data for results;</a:t>
            </a:r>
          </a:p>
          <a:p>
            <a:pPr lvl="0" algn="just"/>
            <a:endParaRPr lang="en-US" sz="2200" dirty="0">
              <a:solidFill>
                <a:prstClr val="black"/>
              </a:solidFill>
            </a:endParaRPr>
          </a:p>
          <a:p>
            <a:pPr lvl="0" algn="just"/>
            <a:r>
              <a:rPr lang="en-US" sz="2200" dirty="0">
                <a:solidFill>
                  <a:prstClr val="black"/>
                </a:solidFill>
              </a:rPr>
              <a:t>Discussing results, giving conclusions, and offering recommendations</a:t>
            </a:r>
            <a:endParaRPr lang="fr-FR" dirty="0"/>
          </a:p>
        </p:txBody>
      </p:sp>
    </p:spTree>
    <p:extLst>
      <p:ext uri="{BB962C8B-B14F-4D97-AF65-F5344CB8AC3E}">
        <p14:creationId xmlns:p14="http://schemas.microsoft.com/office/powerpoint/2010/main" val="212852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US" dirty="0" smtClean="0">
                <a:latin typeface="Times New Roman" pitchFamily="18" charset="0"/>
                <a:cs typeface="Times New Roman" pitchFamily="18" charset="0"/>
              </a:rPr>
              <a:t>In a literary research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539552" y="2060848"/>
            <a:ext cx="8229600" cy="4525963"/>
          </a:xfrm>
        </p:spPr>
        <p:txBody>
          <a:bodyPr/>
          <a:lstStyle/>
          <a:p>
            <a:r>
              <a:rPr lang="en-US" dirty="0" smtClean="0">
                <a:latin typeface="Times New Roman" pitchFamily="18" charset="0"/>
                <a:cs typeface="Times New Roman" pitchFamily="18" charset="0"/>
              </a:rPr>
              <a:t>Finding a gap in a literary work;</a:t>
            </a:r>
          </a:p>
          <a:p>
            <a:r>
              <a:rPr lang="en-US" dirty="0" smtClean="0">
                <a:latin typeface="Times New Roman" pitchFamily="18" charset="0"/>
                <a:cs typeface="Times New Roman" pitchFamily="18" charset="0"/>
              </a:rPr>
              <a:t>Conducting an </a:t>
            </a:r>
            <a:r>
              <a:rPr lang="en-US" dirty="0" smtClean="0">
                <a:solidFill>
                  <a:srgbClr val="92D050"/>
                </a:solidFill>
                <a:latin typeface="Times New Roman" pitchFamily="18" charset="0"/>
                <a:cs typeface="Times New Roman" pitchFamily="18" charset="0"/>
              </a:rPr>
              <a:t>extensive</a:t>
            </a:r>
            <a:r>
              <a:rPr lang="en-US" dirty="0" smtClean="0">
                <a:latin typeface="Times New Roman" pitchFamily="18" charset="0"/>
                <a:cs typeface="Times New Roman" pitchFamily="18" charset="0"/>
              </a:rPr>
              <a:t> review of theories and literature;</a:t>
            </a:r>
          </a:p>
          <a:p>
            <a:r>
              <a:rPr lang="en-US" dirty="0" smtClean="0">
                <a:latin typeface="Times New Roman" pitchFamily="18" charset="0"/>
                <a:cs typeface="Times New Roman" pitchFamily="18" charset="0"/>
              </a:rPr>
              <a:t> Analyzing and evaluating </a:t>
            </a:r>
          </a:p>
          <a:p>
            <a:r>
              <a:rPr lang="en-US" dirty="0" smtClean="0">
                <a:latin typeface="Times New Roman" pitchFamily="18" charset="0"/>
                <a:cs typeface="Times New Roman" pitchFamily="18" charset="0"/>
              </a:rPr>
              <a:t> Discussing and presenting the new element(s)</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9338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unnam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3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2802191770"/>
              </p:ext>
            </p:extLst>
          </p:nvPr>
        </p:nvGraphicFramePr>
        <p:xfrm>
          <a:off x="457200" y="1600200"/>
          <a:ext cx="8229600" cy="4438248"/>
        </p:xfrm>
        <a:graphic>
          <a:graphicData uri="http://schemas.openxmlformats.org/drawingml/2006/table">
            <a:tbl>
              <a:tblPr firstRow="1" bandRow="1">
                <a:tableStyleId>{5940675A-B579-460E-94D1-54222C63F5DA}</a:tableStyleId>
              </a:tblPr>
              <a:tblGrid>
                <a:gridCol w="2057400"/>
                <a:gridCol w="2057400"/>
                <a:gridCol w="2057400"/>
                <a:gridCol w="2057400"/>
              </a:tblGrid>
              <a:tr h="869816">
                <a:tc>
                  <a:txBody>
                    <a:bodyPr/>
                    <a:lstStyle/>
                    <a:p>
                      <a:r>
                        <a:rPr lang="en-US" dirty="0" smtClean="0">
                          <a:solidFill>
                            <a:srgbClr val="FF0000"/>
                          </a:solidFill>
                        </a:rPr>
                        <a:t>Quantitative research</a:t>
                      </a:r>
                      <a:endParaRPr lang="fr-FR" dirty="0">
                        <a:solidFill>
                          <a:srgbClr val="FF0000"/>
                        </a:solidFill>
                      </a:endParaRPr>
                    </a:p>
                  </a:txBody>
                  <a:tcPr/>
                </a:tc>
                <a:tc>
                  <a:txBody>
                    <a:bodyPr/>
                    <a:lstStyle/>
                    <a:p>
                      <a:r>
                        <a:rPr lang="en-US" dirty="0" smtClean="0">
                          <a:solidFill>
                            <a:srgbClr val="92D050"/>
                          </a:solidFill>
                        </a:rPr>
                        <a:t>Qualitative research</a:t>
                      </a:r>
                      <a:endParaRPr lang="fr-FR" dirty="0">
                        <a:solidFill>
                          <a:srgbClr val="92D050"/>
                        </a:solidFill>
                      </a:endParaRPr>
                    </a:p>
                  </a:txBody>
                  <a:tcPr/>
                </a:tc>
                <a:tc>
                  <a:txBody>
                    <a:bodyPr/>
                    <a:lstStyle/>
                    <a:p>
                      <a:r>
                        <a:rPr lang="en-US" dirty="0" smtClean="0">
                          <a:solidFill>
                            <a:srgbClr val="00B0F0"/>
                          </a:solidFill>
                        </a:rPr>
                        <a:t>Mixed methods </a:t>
                      </a:r>
                    </a:p>
                    <a:p>
                      <a:r>
                        <a:rPr lang="en-US" dirty="0" smtClean="0">
                          <a:solidFill>
                            <a:srgbClr val="00B0F0"/>
                          </a:solidFill>
                        </a:rPr>
                        <a:t>research</a:t>
                      </a:r>
                      <a:endParaRPr lang="fr-FR" dirty="0">
                        <a:solidFill>
                          <a:srgbClr val="00B0F0"/>
                        </a:solidFill>
                      </a:endParaRPr>
                    </a:p>
                  </a:txBody>
                  <a:tcPr/>
                </a:tc>
                <a:tc>
                  <a:txBody>
                    <a:bodyPr/>
                    <a:lstStyle/>
                    <a:p>
                      <a:r>
                        <a:rPr lang="en-US" dirty="0" smtClean="0">
                          <a:solidFill>
                            <a:srgbClr val="FFC000"/>
                          </a:solidFill>
                        </a:rPr>
                        <a:t>Literary</a:t>
                      </a:r>
                      <a:r>
                        <a:rPr lang="en-US" baseline="0" dirty="0" smtClean="0">
                          <a:solidFill>
                            <a:srgbClr val="FFC000"/>
                          </a:solidFill>
                        </a:rPr>
                        <a:t> research</a:t>
                      </a:r>
                      <a:endParaRPr lang="fr-FR" dirty="0">
                        <a:solidFill>
                          <a:srgbClr val="FFC000"/>
                        </a:solidFill>
                      </a:endParaRPr>
                    </a:p>
                  </a:txBody>
                  <a:tcPr/>
                </a:tc>
              </a:tr>
              <a:tr h="869816">
                <a:tc>
                  <a:txBody>
                    <a:bodyPr/>
                    <a:lstStyle/>
                    <a:p>
                      <a:r>
                        <a:rPr lang="en-US" dirty="0" smtClean="0"/>
                        <a:t>Research area and</a:t>
                      </a:r>
                      <a:r>
                        <a:rPr lang="en-US" baseline="0" dirty="0" smtClean="0"/>
                        <a:t> problem</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Research area and problem</a:t>
                      </a:r>
                      <a:endParaRPr kumimoji="0" lang="fr-FR" sz="1800" b="0" i="0" u="none" strike="noStrike" kern="1200" cap="none" spc="0" normalizeH="0" baseline="0" noProof="0" dirty="0" smtClean="0">
                        <a:ln>
                          <a:noFill/>
                        </a:ln>
                        <a:solidFill>
                          <a:prstClr val="black"/>
                        </a:solidFill>
                        <a:effectLst/>
                        <a:uLnTx/>
                        <a:uFillTx/>
                        <a:latin typeface="+mn-lt"/>
                        <a:ea typeface="+mn-ea"/>
                        <a:cs typeface="+mn-cs"/>
                      </a:endParaRP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Research area and problem</a:t>
                      </a:r>
                      <a:endParaRPr kumimoji="0" lang="fr-FR" sz="1800" b="0" i="0" u="none" strike="noStrike" kern="1200" cap="none" spc="0" normalizeH="0" baseline="0" noProof="0" dirty="0" smtClean="0">
                        <a:ln>
                          <a:noFill/>
                        </a:ln>
                        <a:solidFill>
                          <a:prstClr val="black"/>
                        </a:solidFill>
                        <a:effectLst/>
                        <a:uLnTx/>
                        <a:uFillTx/>
                        <a:latin typeface="+mn-lt"/>
                        <a:ea typeface="+mn-ea"/>
                        <a:cs typeface="+mn-cs"/>
                      </a:endParaRPr>
                    </a:p>
                    <a:p>
                      <a:endParaRPr lang="fr-FR" dirty="0"/>
                    </a:p>
                  </a:txBody>
                  <a:tcPr/>
                </a:tc>
                <a:tc>
                  <a:txBody>
                    <a:bodyPr/>
                    <a:lstStyle/>
                    <a:p>
                      <a:r>
                        <a:rPr lang="en-US" dirty="0" smtClean="0"/>
                        <a:t>Research area and gap or problem</a:t>
                      </a:r>
                      <a:endParaRPr lang="fr-FR" dirty="0"/>
                    </a:p>
                  </a:txBody>
                  <a:tcPr/>
                </a:tc>
              </a:tr>
              <a:tr h="869816">
                <a:tc>
                  <a:txBody>
                    <a:bodyPr/>
                    <a:lstStyle/>
                    <a:p>
                      <a:r>
                        <a:rPr lang="en-US" dirty="0" smtClean="0"/>
                        <a:t>Extensive literature</a:t>
                      </a:r>
                      <a:r>
                        <a:rPr lang="en-US" baseline="0" dirty="0" smtClean="0"/>
                        <a:t> review</a:t>
                      </a:r>
                      <a:endParaRPr lang="fr-FR" dirty="0"/>
                    </a:p>
                  </a:txBody>
                  <a:tcPr/>
                </a:tc>
                <a:tc>
                  <a:txBody>
                    <a:bodyPr/>
                    <a:lstStyle/>
                    <a:p>
                      <a:r>
                        <a:rPr lang="en-US" dirty="0" smtClean="0"/>
                        <a:t>Sketchy literature </a:t>
                      </a:r>
                    </a:p>
                    <a:p>
                      <a:r>
                        <a:rPr lang="en-US" dirty="0" smtClean="0"/>
                        <a:t>review</a:t>
                      </a:r>
                      <a:endParaRPr lang="fr-FR" dirty="0"/>
                    </a:p>
                  </a:txBody>
                  <a:tcPr/>
                </a:tc>
                <a:tc>
                  <a:txBody>
                    <a:bodyPr/>
                    <a:lstStyle/>
                    <a:p>
                      <a:r>
                        <a:rPr lang="en-US" dirty="0" smtClean="0"/>
                        <a:t>Lit.</a:t>
                      </a:r>
                      <a:r>
                        <a:rPr lang="en-US" baseline="0" dirty="0" smtClean="0"/>
                        <a:t> Review (extensive or sketchy)</a:t>
                      </a:r>
                      <a:endParaRPr lang="fr-FR" dirty="0"/>
                    </a:p>
                  </a:txBody>
                  <a:tcPr/>
                </a:tc>
                <a:tc>
                  <a:txBody>
                    <a:bodyPr/>
                    <a:lstStyle/>
                    <a:p>
                      <a:r>
                        <a:rPr lang="en-US" dirty="0" smtClean="0"/>
                        <a:t>Extensive literature</a:t>
                      </a:r>
                      <a:r>
                        <a:rPr lang="en-US" baseline="0" dirty="0" smtClean="0"/>
                        <a:t> review</a:t>
                      </a:r>
                      <a:endParaRPr lang="fr-FR" dirty="0"/>
                    </a:p>
                  </a:txBody>
                  <a:tcPr/>
                </a:tc>
              </a:tr>
              <a:tr h="869816">
                <a:tc>
                  <a:txBody>
                    <a:bodyPr/>
                    <a:lstStyle/>
                    <a:p>
                      <a:r>
                        <a:rPr lang="en-US" dirty="0" smtClean="0"/>
                        <a:t>Data analysis</a:t>
                      </a:r>
                      <a:r>
                        <a:rPr lang="en-US" baseline="0" dirty="0" smtClean="0"/>
                        <a:t> and results</a:t>
                      </a:r>
                      <a:endParaRPr lang="fr-FR" dirty="0"/>
                    </a:p>
                  </a:txBody>
                  <a:tcPr/>
                </a:tc>
                <a:tc>
                  <a:txBody>
                    <a:bodyPr/>
                    <a:lstStyle/>
                    <a:p>
                      <a:r>
                        <a:rPr lang="en-US" dirty="0" smtClean="0"/>
                        <a:t>Data analysis and</a:t>
                      </a:r>
                      <a:r>
                        <a:rPr lang="en-US" baseline="0" dirty="0" smtClean="0"/>
                        <a:t> results</a:t>
                      </a:r>
                      <a:endParaRPr lang="fr-FR" dirty="0"/>
                    </a:p>
                  </a:txBody>
                  <a:tcPr/>
                </a:tc>
                <a:tc>
                  <a:txBody>
                    <a:bodyPr/>
                    <a:lstStyle/>
                    <a:p>
                      <a:r>
                        <a:rPr lang="en-US" dirty="0" smtClean="0"/>
                        <a:t>Data analysis</a:t>
                      </a:r>
                      <a:r>
                        <a:rPr lang="en-US" baseline="0" dirty="0" smtClean="0"/>
                        <a:t> and results</a:t>
                      </a:r>
                      <a:endParaRPr lang="fr-FR" dirty="0"/>
                    </a:p>
                  </a:txBody>
                  <a:tcPr/>
                </a:tc>
                <a:tc>
                  <a:txBody>
                    <a:bodyPr/>
                    <a:lstStyle/>
                    <a:p>
                      <a:r>
                        <a:rPr lang="en-US" dirty="0" smtClean="0"/>
                        <a:t>Analysis</a:t>
                      </a:r>
                      <a:r>
                        <a:rPr lang="en-US" baseline="0" dirty="0" smtClean="0"/>
                        <a:t> and evaluation</a:t>
                      </a:r>
                      <a:endParaRPr lang="fr-FR" dirty="0"/>
                    </a:p>
                  </a:txBody>
                  <a:tcPr/>
                </a:tc>
              </a:tr>
              <a:tr h="869816">
                <a:tc>
                  <a:txBody>
                    <a:bodyPr/>
                    <a:lstStyle/>
                    <a:p>
                      <a:r>
                        <a:rPr lang="en-US" dirty="0" smtClean="0"/>
                        <a:t>discussion</a:t>
                      </a:r>
                      <a:endParaRPr lang="fr-FR" dirty="0"/>
                    </a:p>
                  </a:txBody>
                  <a:tcPr/>
                </a:tc>
                <a:tc>
                  <a:txBody>
                    <a:bodyPr/>
                    <a:lstStyle/>
                    <a:p>
                      <a:r>
                        <a:rPr lang="en-US" dirty="0" smtClean="0"/>
                        <a:t>discussion</a:t>
                      </a:r>
                      <a:endParaRPr lang="fr-FR" dirty="0"/>
                    </a:p>
                  </a:txBody>
                  <a:tcPr/>
                </a:tc>
                <a:tc>
                  <a:txBody>
                    <a:bodyPr/>
                    <a:lstStyle/>
                    <a:p>
                      <a:r>
                        <a:rPr lang="en-US" dirty="0" smtClean="0"/>
                        <a:t>discussion</a:t>
                      </a:r>
                      <a:endParaRPr lang="fr-FR" dirty="0"/>
                    </a:p>
                  </a:txBody>
                  <a:tcPr/>
                </a:tc>
                <a:tc>
                  <a:txBody>
                    <a:bodyPr/>
                    <a:lstStyle/>
                    <a:p>
                      <a:r>
                        <a:rPr lang="en-US" dirty="0" smtClean="0"/>
                        <a:t>discussion</a:t>
                      </a:r>
                      <a:endParaRPr lang="fr-FR" dirty="0"/>
                    </a:p>
                  </a:txBody>
                  <a:tcPr/>
                </a:tc>
              </a:tr>
            </a:tbl>
          </a:graphicData>
        </a:graphic>
      </p:graphicFrame>
    </p:spTree>
    <p:extLst>
      <p:ext uri="{BB962C8B-B14F-4D97-AF65-F5344CB8AC3E}">
        <p14:creationId xmlns:p14="http://schemas.microsoft.com/office/powerpoint/2010/main" val="3112516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525963"/>
          </a:xfrm>
        </p:spPr>
        <p:txBody>
          <a:bodyPr/>
          <a:lstStyle/>
          <a:p>
            <a:pPr marL="0" indent="0">
              <a:buNone/>
            </a:pPr>
            <a:r>
              <a:rPr lang="en-US" dirty="0" smtClean="0">
                <a:latin typeface="Times New Roman" pitchFamily="18" charset="0"/>
                <a:cs typeface="Times New Roman" pitchFamily="18" charset="0"/>
              </a:rPr>
              <a:t>Which type of research do you think is most interesting? Why? </a:t>
            </a:r>
          </a:p>
          <a:p>
            <a:pPr marL="0" indent="0">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What is major difference between the four types of research?</a:t>
            </a:r>
          </a:p>
          <a:p>
            <a:pPr marL="0" indent="0">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What is the major similarity between the four types of research? </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89192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200" dirty="0" smtClean="0">
                <a:solidFill>
                  <a:srgbClr val="FF0000"/>
                </a:solidFill>
                <a:latin typeface="Times New Roman" pitchFamily="18" charset="0"/>
                <a:cs typeface="Times New Roman" pitchFamily="18" charset="0"/>
              </a:rPr>
              <a:t>Choosing a research area/ topic and a research gap or problem </a:t>
            </a:r>
            <a:endParaRPr lang="fr-FR" sz="32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412776"/>
            <a:ext cx="8229600" cy="4968552"/>
          </a:xfrm>
        </p:spPr>
        <p:txBody>
          <a:bodyPr>
            <a:normAutofit lnSpcReduction="10000"/>
          </a:bodyPr>
          <a:lstStyle/>
          <a:p>
            <a:pPr marL="0" indent="0">
              <a:buNone/>
            </a:pPr>
            <a:r>
              <a:rPr lang="en-US" dirty="0" smtClean="0">
                <a:solidFill>
                  <a:srgbClr val="92D050"/>
                </a:solidFill>
              </a:rPr>
              <a:t>Criteria for choosing a topic</a:t>
            </a:r>
            <a:endParaRPr lang="en-US" dirty="0">
              <a:solidFill>
                <a:srgbClr val="92D050"/>
              </a:solidFill>
            </a:endParaRPr>
          </a:p>
          <a:p>
            <a:r>
              <a:rPr lang="en-US" dirty="0" smtClean="0"/>
              <a:t>Appealing</a:t>
            </a:r>
          </a:p>
          <a:p>
            <a:r>
              <a:rPr lang="en-US" dirty="0" smtClean="0"/>
              <a:t>Enough sources</a:t>
            </a:r>
          </a:p>
          <a:p>
            <a:r>
              <a:rPr lang="en-US" dirty="0" smtClean="0"/>
              <a:t>Authoritative </a:t>
            </a:r>
          </a:p>
          <a:p>
            <a:pPr marL="0" indent="0">
              <a:buNone/>
            </a:pPr>
            <a:r>
              <a:rPr lang="en-US" dirty="0" smtClean="0">
                <a:solidFill>
                  <a:srgbClr val="92D050"/>
                </a:solidFill>
              </a:rPr>
              <a:t>Criteria for choosing a problem</a:t>
            </a:r>
          </a:p>
          <a:p>
            <a:pPr marL="0" indent="0">
              <a:buNone/>
            </a:pPr>
            <a:r>
              <a:rPr lang="en-US" dirty="0" smtClean="0"/>
              <a:t>It should pass the ROC test:</a:t>
            </a:r>
          </a:p>
          <a:p>
            <a:r>
              <a:rPr lang="en-US" dirty="0" smtClean="0"/>
              <a:t>Researchable;</a:t>
            </a:r>
          </a:p>
          <a:p>
            <a:r>
              <a:rPr lang="en-US" dirty="0" smtClean="0"/>
              <a:t>Original;</a:t>
            </a:r>
          </a:p>
          <a:p>
            <a:r>
              <a:rPr lang="en-US" dirty="0" smtClean="0"/>
              <a:t>Contributory. </a:t>
            </a:r>
          </a:p>
          <a:p>
            <a:pPr marL="0" indent="0">
              <a:buNone/>
            </a:pPr>
            <a:endParaRPr lang="fr-FR" dirty="0"/>
          </a:p>
        </p:txBody>
      </p:sp>
    </p:spTree>
    <p:extLst>
      <p:ext uri="{BB962C8B-B14F-4D97-AF65-F5344CB8AC3E}">
        <p14:creationId xmlns:p14="http://schemas.microsoft.com/office/powerpoint/2010/main" val="39388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49994"/>
            <a:ext cx="8229600" cy="4525963"/>
          </a:xfrm>
        </p:spPr>
        <p:txBody>
          <a:bodyPr/>
          <a:lstStyle/>
          <a:p>
            <a:pPr marL="0" indent="0">
              <a:buNone/>
            </a:pPr>
            <a:r>
              <a:rPr lang="en-US" dirty="0" smtClean="0"/>
              <a:t>Developing the research problem</a:t>
            </a:r>
            <a:endParaRPr lang="fr-FR" dirty="0"/>
          </a:p>
        </p:txBody>
      </p:sp>
      <p:sp>
        <p:nvSpPr>
          <p:cNvPr id="4" name="Organigramme : Opération manuelle 3"/>
          <p:cNvSpPr/>
          <p:nvPr/>
        </p:nvSpPr>
        <p:spPr>
          <a:xfrm>
            <a:off x="2843808" y="1909727"/>
            <a:ext cx="4112840" cy="4032448"/>
          </a:xfrm>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Research area</a:t>
            </a:r>
          </a:p>
          <a:p>
            <a:pPr algn="ctr"/>
            <a:endParaRPr lang="en-US" dirty="0"/>
          </a:p>
          <a:p>
            <a:pPr algn="ctr"/>
            <a:endParaRPr lang="en-US" dirty="0" smtClean="0"/>
          </a:p>
          <a:p>
            <a:pPr algn="ctr"/>
            <a:endParaRPr lang="en-US" dirty="0"/>
          </a:p>
          <a:p>
            <a:pPr algn="ctr"/>
            <a:endParaRPr lang="en-US" dirty="0" smtClean="0"/>
          </a:p>
          <a:p>
            <a:pPr algn="ctr"/>
            <a:r>
              <a:rPr lang="en-US" dirty="0" smtClean="0"/>
              <a:t>Research topic</a:t>
            </a: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t>Research problem</a:t>
            </a:r>
          </a:p>
          <a:p>
            <a:pPr algn="ctr"/>
            <a:endParaRPr lang="en-US" dirty="0" smtClean="0"/>
          </a:p>
        </p:txBody>
      </p:sp>
      <p:cxnSp>
        <p:nvCxnSpPr>
          <p:cNvPr id="6" name="Connecteur droit 5"/>
          <p:cNvCxnSpPr/>
          <p:nvPr/>
        </p:nvCxnSpPr>
        <p:spPr>
          <a:xfrm>
            <a:off x="3070417" y="3140968"/>
            <a:ext cx="3589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419872" y="4509120"/>
            <a:ext cx="29523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065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Examples</a:t>
            </a:r>
            <a:endParaRPr lang="fr-FR" dirty="0"/>
          </a:p>
        </p:txBody>
      </p:sp>
      <p:sp>
        <p:nvSpPr>
          <p:cNvPr id="4" name="Organigramme : Opération manuelle 3"/>
          <p:cNvSpPr/>
          <p:nvPr/>
        </p:nvSpPr>
        <p:spPr>
          <a:xfrm>
            <a:off x="1103962" y="1628800"/>
            <a:ext cx="7128792" cy="4320480"/>
          </a:xfrm>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Foreign language education in Morocco</a:t>
            </a:r>
          </a:p>
          <a:p>
            <a:pPr algn="ctr"/>
            <a:endParaRPr lang="en-US" dirty="0"/>
          </a:p>
          <a:p>
            <a:pPr algn="ctr"/>
            <a:endParaRPr lang="en-US" dirty="0" smtClean="0"/>
          </a:p>
          <a:p>
            <a:pPr algn="ctr"/>
            <a:endParaRPr lang="en-US" dirty="0"/>
          </a:p>
          <a:p>
            <a:pPr algn="ctr"/>
            <a:r>
              <a:rPr lang="en-US" dirty="0" smtClean="0"/>
              <a:t>The teaching of French at primary school</a:t>
            </a:r>
          </a:p>
          <a:p>
            <a:pPr algn="ctr"/>
            <a:endParaRPr lang="en-US" dirty="0"/>
          </a:p>
          <a:p>
            <a:pPr algn="ctr"/>
            <a:endParaRPr lang="en-US" dirty="0" smtClean="0"/>
          </a:p>
          <a:p>
            <a:pPr algn="ctr"/>
            <a:endParaRPr lang="en-US" dirty="0"/>
          </a:p>
          <a:p>
            <a:pPr algn="ctr"/>
            <a:endParaRPr lang="en-US" dirty="0" smtClean="0"/>
          </a:p>
          <a:p>
            <a:pPr algn="ctr"/>
            <a:r>
              <a:rPr lang="en-US" dirty="0" smtClean="0"/>
              <a:t>Students find learning French difficult</a:t>
            </a:r>
            <a:endParaRPr lang="en-US" dirty="0"/>
          </a:p>
          <a:p>
            <a:pPr algn="ctr"/>
            <a:endParaRPr lang="fr-FR" dirty="0"/>
          </a:p>
        </p:txBody>
      </p:sp>
      <p:cxnSp>
        <p:nvCxnSpPr>
          <p:cNvPr id="7" name="Connecteur droit 6"/>
          <p:cNvCxnSpPr/>
          <p:nvPr/>
        </p:nvCxnSpPr>
        <p:spPr>
          <a:xfrm>
            <a:off x="1547664" y="2996952"/>
            <a:ext cx="62646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051720" y="4437112"/>
            <a:ext cx="51845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071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Opération manuelle 3"/>
          <p:cNvSpPr/>
          <p:nvPr/>
        </p:nvSpPr>
        <p:spPr>
          <a:xfrm>
            <a:off x="1619672" y="1412776"/>
            <a:ext cx="6408712" cy="4896544"/>
          </a:xfrm>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Food consumption in Morocco</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t>Consuming food during Ramadan</a:t>
            </a:r>
          </a:p>
          <a:p>
            <a:pPr algn="ctr"/>
            <a:endParaRPr lang="en-US" dirty="0"/>
          </a:p>
          <a:p>
            <a:pPr algn="ctr"/>
            <a:endParaRPr lang="en-US" dirty="0" smtClean="0"/>
          </a:p>
          <a:p>
            <a:pPr algn="ctr"/>
            <a:endParaRPr lang="en-US" dirty="0"/>
          </a:p>
          <a:p>
            <a:pPr algn="ctr"/>
            <a:endParaRPr lang="en-US" dirty="0" smtClean="0"/>
          </a:p>
          <a:p>
            <a:pPr algn="ctr"/>
            <a:r>
              <a:rPr lang="en-US" dirty="0" smtClean="0"/>
              <a:t>Moroccan people waste a lot of food during Ramadan</a:t>
            </a:r>
            <a:endParaRPr lang="en-US" dirty="0"/>
          </a:p>
          <a:p>
            <a:pPr algn="ctr"/>
            <a:endParaRPr lang="fr-FR" dirty="0"/>
          </a:p>
        </p:txBody>
      </p:sp>
      <p:cxnSp>
        <p:nvCxnSpPr>
          <p:cNvPr id="6" name="Connecteur droit 5"/>
          <p:cNvCxnSpPr/>
          <p:nvPr/>
        </p:nvCxnSpPr>
        <p:spPr>
          <a:xfrm>
            <a:off x="1979712" y="2708920"/>
            <a:ext cx="56886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483768" y="4437112"/>
            <a:ext cx="47525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795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THE MOST IMPORTANT THING IS: </a:t>
            </a: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endParaRPr lang="en-US" dirty="0" smtClean="0"/>
          </a:p>
          <a:p>
            <a:pPr marL="0" indent="0">
              <a:buNone/>
            </a:pPr>
            <a:r>
              <a:rPr lang="en-US" dirty="0" smtClean="0"/>
              <a:t>You need to make sure that your research problem </a:t>
            </a:r>
            <a:r>
              <a:rPr lang="en-US" dirty="0"/>
              <a:t> </a:t>
            </a:r>
            <a:r>
              <a:rPr lang="en-US" dirty="0" smtClean="0"/>
              <a:t>passes the ROC testing – that is to say, it is researchable, original, and contributory.</a:t>
            </a:r>
          </a:p>
          <a:p>
            <a:pPr marL="0" indent="0">
              <a:buNone/>
            </a:pPr>
            <a:endParaRPr lang="en-US" dirty="0"/>
          </a:p>
          <a:p>
            <a:pPr marL="0" indent="0">
              <a:buNone/>
            </a:pPr>
            <a:r>
              <a:rPr lang="en-US" dirty="0" smtClean="0">
                <a:solidFill>
                  <a:srgbClr val="FF0000"/>
                </a:solidFill>
              </a:rPr>
              <a:t>Researchable:</a:t>
            </a:r>
            <a:r>
              <a:rPr lang="en-US" dirty="0" smtClean="0"/>
              <a:t> enough sources, population, audience, resonate background.</a:t>
            </a:r>
          </a:p>
          <a:p>
            <a:pPr marL="0" indent="0">
              <a:buNone/>
            </a:pPr>
            <a:endParaRPr lang="en-US" dirty="0" smtClean="0"/>
          </a:p>
          <a:p>
            <a:pPr marL="0" indent="0">
              <a:buNone/>
            </a:pPr>
            <a:r>
              <a:rPr lang="en-US" dirty="0" smtClean="0">
                <a:solidFill>
                  <a:srgbClr val="FF0000"/>
                </a:solidFill>
              </a:rPr>
              <a:t>Original:</a:t>
            </a:r>
            <a:r>
              <a:rPr lang="en-US" dirty="0" smtClean="0"/>
              <a:t> no one treated you before you</a:t>
            </a:r>
          </a:p>
          <a:p>
            <a:pPr marL="0" indent="0">
              <a:buNone/>
            </a:pPr>
            <a:endParaRPr lang="en-US" dirty="0" smtClean="0"/>
          </a:p>
          <a:p>
            <a:pPr marL="0" indent="0">
              <a:buNone/>
            </a:pPr>
            <a:r>
              <a:rPr lang="en-US" dirty="0" smtClean="0">
                <a:solidFill>
                  <a:srgbClr val="FF0000"/>
                </a:solidFill>
              </a:rPr>
              <a:t>Contributory:</a:t>
            </a:r>
            <a:r>
              <a:rPr lang="en-US" dirty="0" smtClean="0"/>
              <a:t> it is of value; it will benefit future research and policy makers. </a:t>
            </a:r>
          </a:p>
          <a:p>
            <a:pPr marL="0" indent="0">
              <a:buNone/>
            </a:pPr>
            <a:r>
              <a:rPr lang="en-US" dirty="0" smtClean="0"/>
              <a:t> </a:t>
            </a:r>
            <a:endParaRPr lang="fr-FR" dirty="0"/>
          </a:p>
        </p:txBody>
      </p:sp>
    </p:spTree>
    <p:extLst>
      <p:ext uri="{BB962C8B-B14F-4D97-AF65-F5344CB8AC3E}">
        <p14:creationId xmlns:p14="http://schemas.microsoft.com/office/powerpoint/2010/main" val="11746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endParaRPr lang="en-US" dirty="0" smtClean="0"/>
          </a:p>
          <a:p>
            <a:pPr marL="0" indent="0" algn="ctr">
              <a:buNone/>
            </a:pPr>
            <a:r>
              <a:rPr lang="en-US" dirty="0" smtClean="0"/>
              <a:t>5 minutes to choose a research area, topic, and problem. </a:t>
            </a:r>
            <a:endParaRPr lang="fr-FR" dirty="0"/>
          </a:p>
        </p:txBody>
      </p:sp>
    </p:spTree>
    <p:extLst>
      <p:ext uri="{BB962C8B-B14F-4D97-AF65-F5344CB8AC3E}">
        <p14:creationId xmlns:p14="http://schemas.microsoft.com/office/powerpoint/2010/main" val="108455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Assignment</a:t>
            </a:r>
            <a:endParaRPr lang="fr-FR" dirty="0"/>
          </a:p>
        </p:txBody>
      </p:sp>
      <p:sp>
        <p:nvSpPr>
          <p:cNvPr id="3" name="Espace réservé du contenu 2"/>
          <p:cNvSpPr>
            <a:spLocks noGrp="1"/>
          </p:cNvSpPr>
          <p:nvPr>
            <p:ph idx="1"/>
          </p:nvPr>
        </p:nvSpPr>
        <p:spPr>
          <a:xfrm>
            <a:off x="107504" y="2132856"/>
            <a:ext cx="9036496" cy="4525963"/>
          </a:xfrm>
        </p:spPr>
        <p:txBody>
          <a:bodyPr>
            <a:normAutofit fontScale="92500"/>
          </a:bodyPr>
          <a:lstStyle/>
          <a:p>
            <a:pPr marL="0" indent="0">
              <a:buNone/>
            </a:pPr>
            <a:r>
              <a:rPr lang="en-US" dirty="0" smtClean="0"/>
              <a:t>Start working on your mini-research papers</a:t>
            </a:r>
          </a:p>
          <a:p>
            <a:pPr marL="0" indent="0">
              <a:buNone/>
            </a:pPr>
            <a:endParaRPr lang="en-US" dirty="0" smtClean="0"/>
          </a:p>
          <a:p>
            <a:pPr marL="0" indent="0">
              <a:buNone/>
            </a:pPr>
            <a:r>
              <a:rPr lang="en-US" dirty="0" smtClean="0"/>
              <a:t>Write it in parallel with the advancement of the course </a:t>
            </a:r>
          </a:p>
          <a:p>
            <a:pPr marL="0" indent="0">
              <a:buNone/>
            </a:pPr>
            <a:r>
              <a:rPr lang="en-US" dirty="0" smtClean="0">
                <a:solidFill>
                  <a:srgbClr val="FF0000"/>
                </a:solidFill>
              </a:rPr>
              <a:t>But first, </a:t>
            </a:r>
            <a:endParaRPr lang="en-US" dirty="0">
              <a:solidFill>
                <a:srgbClr val="FF0000"/>
              </a:solidFill>
            </a:endParaRPr>
          </a:p>
          <a:p>
            <a:pPr marL="0" indent="0">
              <a:buNone/>
            </a:pPr>
            <a:r>
              <a:rPr lang="en-US" dirty="0" smtClean="0"/>
              <a:t>      Choose a topic and a problem</a:t>
            </a:r>
          </a:p>
          <a:p>
            <a:pPr marL="0" indent="0">
              <a:buNone/>
            </a:pPr>
            <a:r>
              <a:rPr lang="en-US" dirty="0" smtClean="0"/>
              <a:t>      Review literature</a:t>
            </a:r>
          </a:p>
          <a:p>
            <a:pPr marL="0" indent="0">
              <a:buNone/>
            </a:pPr>
            <a:r>
              <a:rPr lang="en-US" dirty="0" smtClean="0">
                <a:solidFill>
                  <a:srgbClr val="FF0000"/>
                </a:solidFill>
              </a:rPr>
              <a:t>Students will present their papers in the 11</a:t>
            </a:r>
            <a:r>
              <a:rPr lang="en-US" baseline="30000" dirty="0" smtClean="0">
                <a:solidFill>
                  <a:srgbClr val="FF0000"/>
                </a:solidFill>
              </a:rPr>
              <a:t>th</a:t>
            </a:r>
            <a:r>
              <a:rPr lang="en-US" dirty="0" smtClean="0">
                <a:solidFill>
                  <a:srgbClr val="FF0000"/>
                </a:solidFill>
              </a:rPr>
              <a:t> and 12</a:t>
            </a:r>
            <a:r>
              <a:rPr lang="en-US" baseline="30000" dirty="0" smtClean="0">
                <a:solidFill>
                  <a:srgbClr val="FF0000"/>
                </a:solidFill>
              </a:rPr>
              <a:t>th</a:t>
            </a:r>
            <a:r>
              <a:rPr lang="en-US" dirty="0" smtClean="0">
                <a:solidFill>
                  <a:srgbClr val="FF0000"/>
                </a:solidFill>
              </a:rPr>
              <a:t> weeks of this semester. </a:t>
            </a:r>
          </a:p>
        </p:txBody>
      </p:sp>
    </p:spTree>
    <p:extLst>
      <p:ext uri="{BB962C8B-B14F-4D97-AF65-F5344CB8AC3E}">
        <p14:creationId xmlns:p14="http://schemas.microsoft.com/office/powerpoint/2010/main" val="337721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normAutofit fontScale="70000" lnSpcReduction="20000"/>
          </a:bodyPr>
          <a:lstStyle/>
          <a:p>
            <a:pPr algn="ctr"/>
            <a:r>
              <a:rPr lang="en-US" dirty="0" smtClean="0"/>
              <a:t>Foreign language education in Morocco</a:t>
            </a:r>
          </a:p>
          <a:p>
            <a:pPr algn="ctr"/>
            <a:endParaRPr lang="en-US" dirty="0"/>
          </a:p>
          <a:p>
            <a:pPr algn="ctr"/>
            <a:endParaRPr lang="en-US" dirty="0" smtClean="0"/>
          </a:p>
          <a:p>
            <a:pPr algn="ctr"/>
            <a:endParaRPr lang="en-US" dirty="0"/>
          </a:p>
          <a:p>
            <a:pPr algn="ctr"/>
            <a:r>
              <a:rPr lang="en-US" dirty="0" smtClean="0"/>
              <a:t>The teaching of French at primary school</a:t>
            </a:r>
          </a:p>
          <a:p>
            <a:pPr algn="ctr"/>
            <a:endParaRPr lang="en-US" dirty="0"/>
          </a:p>
          <a:p>
            <a:pPr marL="0" indent="0" algn="ctr">
              <a:buNone/>
            </a:pPr>
            <a:endParaRPr lang="en-US" dirty="0" smtClean="0"/>
          </a:p>
          <a:p>
            <a:pPr algn="ctr"/>
            <a:endParaRPr lang="en-US" dirty="0"/>
          </a:p>
          <a:p>
            <a:pPr algn="ctr"/>
            <a:endParaRPr lang="en-US" dirty="0" smtClean="0"/>
          </a:p>
          <a:p>
            <a:pPr algn="ctr"/>
            <a:r>
              <a:rPr lang="en-US" dirty="0" smtClean="0"/>
              <a:t>Students find learning French difficult</a:t>
            </a:r>
            <a:endParaRPr lang="en-US" dirty="0"/>
          </a:p>
          <a:p>
            <a:pPr algn="ctr"/>
            <a:endParaRPr lang="fr-FR" dirty="0"/>
          </a:p>
        </p:txBody>
      </p:sp>
    </p:spTree>
    <p:extLst>
      <p:ext uri="{BB962C8B-B14F-4D97-AF65-F5344CB8AC3E}">
        <p14:creationId xmlns:p14="http://schemas.microsoft.com/office/powerpoint/2010/main" val="135479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497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FF0000"/>
                </a:solidFill>
              </a:rPr>
              <a:t>What is the next thing to do?</a:t>
            </a:r>
            <a:endParaRPr lang="en-US" dirty="0"/>
          </a:p>
        </p:txBody>
      </p:sp>
      <p:sp>
        <p:nvSpPr>
          <p:cNvPr id="3" name="Espace réservé du contenu 2"/>
          <p:cNvSpPr>
            <a:spLocks noGrp="1"/>
          </p:cNvSpPr>
          <p:nvPr>
            <p:ph idx="1"/>
          </p:nvPr>
        </p:nvSpPr>
        <p:spPr/>
        <p:txBody>
          <a:bodyPr/>
          <a:lstStyle/>
          <a:p>
            <a:pPr marL="0" indent="0">
              <a:buNone/>
            </a:pPr>
            <a:endParaRPr lang="en-US" dirty="0" smtClean="0">
              <a:solidFill>
                <a:srgbClr val="00B050"/>
              </a:solidFill>
            </a:endParaRPr>
          </a:p>
          <a:p>
            <a:pPr marL="0" indent="0">
              <a:buNone/>
            </a:pPr>
            <a:endParaRPr lang="en-US" dirty="0">
              <a:solidFill>
                <a:srgbClr val="00B050"/>
              </a:solidFill>
            </a:endParaRPr>
          </a:p>
          <a:p>
            <a:pPr marL="0" indent="0">
              <a:buNone/>
            </a:pPr>
            <a:r>
              <a:rPr lang="en-US" dirty="0" smtClean="0">
                <a:solidFill>
                  <a:srgbClr val="00B050"/>
                </a:solidFill>
              </a:rPr>
              <a:t>Deciding </a:t>
            </a:r>
            <a:r>
              <a:rPr lang="en-US" dirty="0">
                <a:solidFill>
                  <a:srgbClr val="00B050"/>
                </a:solidFill>
              </a:rPr>
              <a:t>on the type of research you want to conduct.</a:t>
            </a:r>
          </a:p>
          <a:p>
            <a:endParaRPr lang="en-US" dirty="0"/>
          </a:p>
        </p:txBody>
      </p:sp>
    </p:spTree>
    <p:extLst>
      <p:ext uri="{BB962C8B-B14F-4D97-AF65-F5344CB8AC3E}">
        <p14:creationId xmlns:p14="http://schemas.microsoft.com/office/powerpoint/2010/main" val="3659783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solidFill>
                  <a:srgbClr val="FF0000"/>
                </a:solidFill>
                <a:latin typeface="Times New Roman" pitchFamily="18" charset="0"/>
                <a:cs typeface="Times New Roman" pitchFamily="18" charset="0"/>
              </a:rPr>
              <a:t>What are the major types of research?</a:t>
            </a:r>
            <a:endParaRPr lang="en-US" dirty="0"/>
          </a:p>
        </p:txBody>
      </p:sp>
      <p:sp>
        <p:nvSpPr>
          <p:cNvPr id="3" name="Espace réservé du contenu 2"/>
          <p:cNvSpPr>
            <a:spLocks noGrp="1"/>
          </p:cNvSpPr>
          <p:nvPr>
            <p:ph idx="1"/>
          </p:nvPr>
        </p:nvSpPr>
        <p:spPr/>
        <p:txBody>
          <a:bodyPr/>
          <a:lstStyle/>
          <a:p>
            <a:pPr marL="0" indent="0">
              <a:buNone/>
            </a:pPr>
            <a:r>
              <a:rPr lang="en-US" dirty="0">
                <a:latin typeface="Times New Roman" pitchFamily="18" charset="0"/>
                <a:cs typeface="Times New Roman" pitchFamily="18" charset="0"/>
              </a:rPr>
              <a:t>1- Qualitative research</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2- Quantitative research</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3- Mixed methods research</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4- Literary research</a:t>
            </a:r>
          </a:p>
          <a:p>
            <a:pPr marL="0" indent="0">
              <a:buNone/>
            </a:pPr>
            <a:endParaRPr lang="en-US" dirty="0"/>
          </a:p>
        </p:txBody>
      </p:sp>
    </p:spTree>
    <p:extLst>
      <p:ext uri="{BB962C8B-B14F-4D97-AF65-F5344CB8AC3E}">
        <p14:creationId xmlns:p14="http://schemas.microsoft.com/office/powerpoint/2010/main" val="980858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p:txBody>
          <a:bodyPr>
            <a:normAutofit fontScale="92500" lnSpcReduction="10000"/>
          </a:bodyPr>
          <a:lstStyle/>
          <a:p>
            <a:pPr marL="0" indent="0">
              <a:buNone/>
            </a:pPr>
            <a:r>
              <a:rPr lang="en-US" dirty="0" smtClean="0">
                <a:latin typeface="Times New Roman" pitchFamily="18" charset="0"/>
                <a:cs typeface="Times New Roman" pitchFamily="18" charset="0"/>
              </a:rPr>
              <a:t>1- Qualitative research:</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1.1. open-ended questions:</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Examples:</a:t>
            </a:r>
          </a:p>
          <a:p>
            <a:pPr marL="0" indent="0">
              <a:buNone/>
            </a:pPr>
            <a:r>
              <a:rPr lang="en-US" sz="2800" dirty="0">
                <a:solidFill>
                  <a:srgbClr val="00B050"/>
                </a:solidFill>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      (a) How do students learn foreign languages?</a:t>
            </a:r>
          </a:p>
          <a:p>
            <a:pPr marL="0" indent="0">
              <a:buNone/>
            </a:pPr>
            <a:r>
              <a:rPr lang="en-US" sz="2800" dirty="0">
                <a:solidFill>
                  <a:srgbClr val="00B050"/>
                </a:solidFill>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      (b)Why are minority groups so sensitive?</a:t>
            </a:r>
          </a:p>
          <a:p>
            <a:pPr marL="0" indent="0">
              <a:buNone/>
            </a:pPr>
            <a:endParaRPr lang="en-US" sz="2800" dirty="0" smtClean="0">
              <a:solidFill>
                <a:srgbClr val="00B050"/>
              </a:solidFill>
              <a:latin typeface="Times New Roman" pitchFamily="18" charset="0"/>
              <a:cs typeface="Times New Roman" pitchFamily="18" charset="0"/>
            </a:endParaRPr>
          </a:p>
          <a:p>
            <a:pPr marL="0" indent="0">
              <a:buNone/>
            </a:pPr>
            <a:r>
              <a:rPr lang="en-US" dirty="0" smtClean="0">
                <a:solidFill>
                  <a:srgbClr val="FF0000"/>
                </a:solidFill>
                <a:latin typeface="Times New Roman" pitchFamily="18" charset="0"/>
                <a:cs typeface="Times New Roman" pitchFamily="18" charset="0"/>
              </a:rPr>
              <a:t>     1.2. Always remember!</a:t>
            </a:r>
            <a:r>
              <a:rPr lang="en-US" dirty="0" smtClean="0">
                <a:latin typeface="Times New Roman" pitchFamily="18" charset="0"/>
                <a:cs typeface="Times New Roman" pitchFamily="18" charset="0"/>
              </a:rPr>
              <a:t> </a:t>
            </a:r>
          </a:p>
          <a:p>
            <a:pPr lvl="1" algn="just">
              <a:buFontTx/>
              <a:buChar char="-"/>
            </a:pPr>
            <a:r>
              <a:rPr lang="en-US" sz="2200" dirty="0" smtClean="0">
                <a:latin typeface="Times New Roman" pitchFamily="18" charset="0"/>
                <a:cs typeface="Times New Roman" pitchFamily="18" charset="0"/>
              </a:rPr>
              <a:t>Qualitative research is concerned with the exploration of attitudes, opinions, perceptions, and feelings of the group/ groups under study</a:t>
            </a:r>
            <a:r>
              <a:rPr lang="en-US" dirty="0" smtClean="0">
                <a:latin typeface="Times New Roman" pitchFamily="18" charset="0"/>
                <a:cs typeface="Times New Roman" pitchFamily="18" charset="0"/>
              </a:rPr>
              <a:t>. It explores a phenomenon. </a:t>
            </a:r>
          </a:p>
          <a:p>
            <a:pPr algn="just">
              <a:buFontTx/>
              <a:buChar cha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827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67544" y="908720"/>
            <a:ext cx="8229600" cy="5865515"/>
          </a:xfrm>
        </p:spPr>
        <p:txBody>
          <a:bodyPr>
            <a:normAutofit fontScale="62500" lnSpcReduction="20000"/>
          </a:bodyPr>
          <a:lstStyle/>
          <a:p>
            <a:pPr marL="0" indent="0">
              <a:buNone/>
            </a:pPr>
            <a:r>
              <a:rPr lang="en-US" dirty="0" smtClean="0">
                <a:latin typeface="Times New Roman" pitchFamily="18" charset="0"/>
                <a:cs typeface="Times New Roman" pitchFamily="18" charset="0"/>
              </a:rPr>
              <a:t>2. Quantitative research</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2.1. Hypotheses (yes or no)</a:t>
            </a:r>
          </a:p>
          <a:p>
            <a:pPr marL="0" indent="0">
              <a:buNone/>
            </a:pPr>
            <a:r>
              <a:rPr lang="en-US" dirty="0">
                <a:solidFill>
                  <a:srgbClr val="00B050"/>
                </a:solidFill>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    A hypothesis is a closed-ended question put in</a:t>
            </a:r>
          </a:p>
          <a:p>
            <a:pPr marL="0" indent="0">
              <a:buNone/>
            </a:pPr>
            <a:r>
              <a:rPr lang="en-US" dirty="0">
                <a:solidFill>
                  <a:srgbClr val="00B050"/>
                </a:solidFill>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    a statement form.</a:t>
            </a:r>
          </a:p>
          <a:p>
            <a:pPr marL="0" indent="0">
              <a:buNone/>
            </a:pPr>
            <a:endParaRPr lang="en-US" dirty="0" smtClean="0">
              <a:solidFill>
                <a:srgbClr val="00B050"/>
              </a:solidFill>
              <a:latin typeface="Times New Roman" pitchFamily="18" charset="0"/>
              <a:cs typeface="Times New Roman" pitchFamily="18" charset="0"/>
            </a:endParaRPr>
          </a:p>
          <a:p>
            <a:pPr marL="0" indent="0">
              <a:buNone/>
            </a:pPr>
            <a:r>
              <a:rPr lang="en-US" dirty="0">
                <a:solidFill>
                  <a:srgbClr val="00B050"/>
                </a:solidFill>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Examples</a:t>
            </a:r>
          </a:p>
          <a:p>
            <a:pPr marL="0" indent="0">
              <a:buNone/>
            </a:pPr>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    </a:t>
            </a:r>
            <a:r>
              <a:rPr lang="en-US" dirty="0" smtClean="0">
                <a:solidFill>
                  <a:srgbClr val="FFC000"/>
                </a:solidFill>
                <a:latin typeface="Times New Roman" pitchFamily="18" charset="0"/>
                <a:cs typeface="Times New Roman" pitchFamily="18" charset="0"/>
              </a:rPr>
              <a:t>Closed- ended questions:</a:t>
            </a:r>
          </a:p>
          <a:p>
            <a:pPr marL="0" indent="0">
              <a:buNone/>
            </a:pPr>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     Is there a difference between revising lessons in the </a:t>
            </a:r>
          </a:p>
          <a:p>
            <a:pPr marL="0" indent="0">
              <a:buNone/>
            </a:pPr>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     evening and revising in the morning? </a:t>
            </a:r>
          </a:p>
          <a:p>
            <a:pPr marL="0" indent="0">
              <a:buNone/>
            </a:pPr>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     </a:t>
            </a:r>
            <a:r>
              <a:rPr lang="en-US" dirty="0" smtClean="0">
                <a:solidFill>
                  <a:srgbClr val="FFC000"/>
                </a:solidFill>
                <a:latin typeface="Times New Roman" pitchFamily="18" charset="0"/>
                <a:cs typeface="Times New Roman" pitchFamily="18" charset="0"/>
              </a:rPr>
              <a:t>Hypothesis:</a:t>
            </a:r>
            <a:r>
              <a:rPr lang="en-US" dirty="0" smtClean="0">
                <a:solidFill>
                  <a:srgbClr val="0070C0"/>
                </a:solidFill>
                <a:latin typeface="Times New Roman" pitchFamily="18" charset="0"/>
                <a:cs typeface="Times New Roman" pitchFamily="18" charset="0"/>
              </a:rPr>
              <a:t> </a:t>
            </a:r>
          </a:p>
          <a:p>
            <a:pPr marL="0" indent="0">
              <a:buNone/>
            </a:pPr>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     There is a difference between revising lessons in the </a:t>
            </a:r>
          </a:p>
          <a:p>
            <a:pPr marL="0" indent="0">
              <a:buNone/>
            </a:pPr>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     evening and revising in the morning </a:t>
            </a:r>
          </a:p>
          <a:p>
            <a:pPr marL="0" indent="0">
              <a:buNone/>
            </a:pPr>
            <a:endParaRPr lang="en-US" dirty="0">
              <a:solidFill>
                <a:srgbClr val="0070C0"/>
              </a:solidFill>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2.1. Always remember!</a:t>
            </a:r>
          </a:p>
          <a:p>
            <a:pPr marL="0" indent="0">
              <a:buNone/>
            </a:pPr>
            <a:endParaRPr lang="en-US" dirty="0" smtClean="0">
              <a:solidFill>
                <a:srgbClr val="FF0000"/>
              </a:solidFill>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Quantitative research collects numerical data and describes it to accept or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reject hypotheses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799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13" end="13"/>
                                            </p:txEl>
                                          </p:spTgt>
                                        </p:tgtEl>
                                        <p:attrNameLst>
                                          <p:attrName>style.visibility</p:attrName>
                                        </p:attrNameLst>
                                      </p:cBhvr>
                                      <p:to>
                                        <p:strVal val="visible"/>
                                      </p:to>
                                    </p:set>
                                    <p:anim calcmode="lin" valueType="num">
                                      <p:cBhvr additive="base">
                                        <p:cTn id="4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5" end="15"/>
                                            </p:txEl>
                                          </p:spTgt>
                                        </p:tgtEl>
                                        <p:attrNameLst>
                                          <p:attrName>style.visibility</p:attrName>
                                        </p:attrNameLst>
                                      </p:cBhvr>
                                      <p:to>
                                        <p:strVal val="visible"/>
                                      </p:to>
                                    </p:set>
                                    <p:anim calcmode="lin" valueType="num">
                                      <p:cBhvr additive="base">
                                        <p:cTn id="4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6" end="16"/>
                                            </p:txEl>
                                          </p:spTgt>
                                        </p:tgtEl>
                                        <p:attrNameLst>
                                          <p:attrName>style.visibility</p:attrName>
                                        </p:attrNameLst>
                                      </p:cBhvr>
                                      <p:to>
                                        <p:strVal val="visible"/>
                                      </p:to>
                                    </p:set>
                                    <p:anim calcmode="lin" valueType="num">
                                      <p:cBhvr additive="base">
                                        <p:cTn id="53"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Important question to consider!</a:t>
            </a:r>
            <a:endParaRPr lang="en-US" dirty="0"/>
          </a:p>
        </p:txBody>
      </p:sp>
      <p:sp>
        <p:nvSpPr>
          <p:cNvPr id="3" name="Espace réservé du contenu 2"/>
          <p:cNvSpPr>
            <a:spLocks noGrp="1"/>
          </p:cNvSpPr>
          <p:nvPr>
            <p:ph idx="1"/>
          </p:nvPr>
        </p:nvSpPr>
        <p:spPr/>
        <p:txBody>
          <a:bodyPr/>
          <a:lstStyle/>
          <a:p>
            <a:pPr marL="0" indent="0">
              <a:buNone/>
            </a:pPr>
            <a:r>
              <a:rPr lang="en-US" dirty="0">
                <a:solidFill>
                  <a:srgbClr val="00B050"/>
                </a:solidFill>
                <a:latin typeface="Times New Roman" pitchFamily="18" charset="0"/>
                <a:cs typeface="Times New Roman" pitchFamily="18" charset="0"/>
              </a:rPr>
              <a:t>What is the major shortcoming of the qualitative research and the quantitative one?</a:t>
            </a:r>
          </a:p>
          <a:p>
            <a:pPr>
              <a:buFontTx/>
              <a:buChar char="-"/>
            </a:pPr>
            <a:r>
              <a:rPr lang="en-US" dirty="0">
                <a:solidFill>
                  <a:srgbClr val="FF0000"/>
                </a:solidFill>
                <a:latin typeface="Times New Roman" pitchFamily="18" charset="0"/>
                <a:cs typeface="Times New Roman" pitchFamily="18" charset="0"/>
              </a:rPr>
              <a:t>The qualitative research explores;</a:t>
            </a:r>
          </a:p>
          <a:p>
            <a:pPr>
              <a:buFontTx/>
              <a:buChar char="-"/>
            </a:pPr>
            <a:r>
              <a:rPr lang="en-US" dirty="0">
                <a:solidFill>
                  <a:srgbClr val="FF0000"/>
                </a:solidFill>
                <a:latin typeface="Times New Roman" pitchFamily="18" charset="0"/>
                <a:cs typeface="Times New Roman" pitchFamily="18" charset="0"/>
              </a:rPr>
              <a:t>The quantitative research describes;</a:t>
            </a:r>
          </a:p>
          <a:p>
            <a:pPr marL="0" indent="0">
              <a:buNone/>
            </a:pPr>
            <a:r>
              <a:rPr lang="en-US" dirty="0">
                <a:solidFill>
                  <a:srgbClr val="FF0000"/>
                </a:solidFill>
                <a:latin typeface="Times New Roman" pitchFamily="18" charset="0"/>
                <a:cs typeface="Times New Roman" pitchFamily="18" charset="0"/>
              </a:rPr>
              <a:t>                       </a:t>
            </a:r>
            <a:r>
              <a:rPr lang="en-US" i="1" dirty="0">
                <a:solidFill>
                  <a:srgbClr val="92D050"/>
                </a:solidFill>
                <a:latin typeface="Times New Roman" pitchFamily="18" charset="0"/>
                <a:cs typeface="Times New Roman" pitchFamily="18" charset="0"/>
              </a:rPr>
              <a:t>Which means,</a:t>
            </a:r>
          </a:p>
          <a:p>
            <a:pPr marL="0" indent="0">
              <a:buNone/>
            </a:pPr>
            <a:r>
              <a:rPr lang="en-US" i="1" dirty="0">
                <a:solidFill>
                  <a:srgbClr val="002060"/>
                </a:solidFill>
                <a:latin typeface="Times New Roman" pitchFamily="18" charset="0"/>
                <a:cs typeface="Times New Roman" pitchFamily="18" charset="0"/>
              </a:rPr>
              <a:t>They are both in need of each other for an in-depth study of a phenomenon .</a:t>
            </a:r>
          </a:p>
          <a:p>
            <a:pPr marL="0" indent="0">
              <a:buNone/>
            </a:pPr>
            <a:endParaRPr lang="en-US" dirty="0"/>
          </a:p>
        </p:txBody>
      </p:sp>
    </p:spTree>
    <p:extLst>
      <p:ext uri="{BB962C8B-B14F-4D97-AF65-F5344CB8AC3E}">
        <p14:creationId xmlns:p14="http://schemas.microsoft.com/office/powerpoint/2010/main" val="642069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00B050"/>
                </a:solidFill>
                <a:latin typeface="Times New Roman" pitchFamily="18" charset="0"/>
                <a:cs typeface="Times New Roman" pitchFamily="18" charset="0"/>
              </a:rPr>
              <a:t>Mixed method research</a:t>
            </a:r>
            <a:endParaRPr lang="en-US" dirty="0"/>
          </a:p>
        </p:txBody>
      </p:sp>
      <p:sp>
        <p:nvSpPr>
          <p:cNvPr id="4" name="Espace réservé du contenu 2"/>
          <p:cNvSpPr>
            <a:spLocks noGrp="1"/>
          </p:cNvSpPr>
          <p:nvPr>
            <p:ph idx="1"/>
          </p:nvPr>
        </p:nvSpPr>
        <p:spPr/>
        <p:txBody>
          <a:bodyPr/>
          <a:lstStyle/>
          <a:p>
            <a:pPr marL="514350" indent="-514350">
              <a:buAutoNum type="arabicPeriod"/>
            </a:pPr>
            <a:r>
              <a:rPr lang="en-US" dirty="0" smtClean="0">
                <a:solidFill>
                  <a:srgbClr val="002060"/>
                </a:solidFill>
              </a:rPr>
              <a:t>Quantitative-qualitative research</a:t>
            </a:r>
          </a:p>
          <a:p>
            <a:pPr marL="0" indent="0">
              <a:buNone/>
            </a:pPr>
            <a:r>
              <a:rPr lang="en-US" dirty="0"/>
              <a:t>S</a:t>
            </a:r>
            <a:r>
              <a:rPr lang="en-US" dirty="0" smtClean="0"/>
              <a:t>tart with describing a phenomenon and then move to exploring it for the sake of elaboration:</a:t>
            </a:r>
          </a:p>
          <a:p>
            <a:pPr marL="0" indent="0">
              <a:buNone/>
            </a:pPr>
            <a:r>
              <a:rPr lang="en-US" dirty="0" smtClean="0">
                <a:solidFill>
                  <a:srgbClr val="0070C0"/>
                </a:solidFill>
                <a:latin typeface="Times New Roman" pitchFamily="18" charset="0"/>
                <a:cs typeface="Times New Roman" pitchFamily="18" charset="0"/>
              </a:rPr>
              <a:t> </a:t>
            </a:r>
            <a:endParaRPr lang="en-US" dirty="0" smtClean="0"/>
          </a:p>
          <a:p>
            <a:pPr marL="0" indent="0">
              <a:buNone/>
            </a:pPr>
            <a:endParaRPr lang="en-US" dirty="0"/>
          </a:p>
        </p:txBody>
      </p:sp>
      <p:sp>
        <p:nvSpPr>
          <p:cNvPr id="5" name="Rectangle 4"/>
          <p:cNvSpPr/>
          <p:nvPr/>
        </p:nvSpPr>
        <p:spPr>
          <a:xfrm>
            <a:off x="3049425" y="3576674"/>
            <a:ext cx="252028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Quantitative-qualitative research</a:t>
            </a:r>
            <a:endParaRPr lang="en-US" dirty="0"/>
          </a:p>
        </p:txBody>
      </p:sp>
      <p:sp>
        <p:nvSpPr>
          <p:cNvPr id="7" name="Rectangle 6"/>
          <p:cNvSpPr/>
          <p:nvPr/>
        </p:nvSpPr>
        <p:spPr>
          <a:xfrm>
            <a:off x="726392" y="4293096"/>
            <a:ext cx="2088232" cy="12961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Test statistics (describing statistical data in figures and table)</a:t>
            </a:r>
            <a:endParaRPr lang="en-US" dirty="0"/>
          </a:p>
        </p:txBody>
      </p:sp>
      <p:sp>
        <p:nvSpPr>
          <p:cNvPr id="8" name="Rectangle 7"/>
          <p:cNvSpPr/>
          <p:nvPr/>
        </p:nvSpPr>
        <p:spPr>
          <a:xfrm>
            <a:off x="3078934" y="4617132"/>
            <a:ext cx="1861801"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Testing hypothesis</a:t>
            </a:r>
            <a:endParaRPr lang="en-US" dirty="0"/>
          </a:p>
        </p:txBody>
      </p:sp>
      <p:sp>
        <p:nvSpPr>
          <p:cNvPr id="9" name="Rectangle 8"/>
          <p:cNvSpPr/>
          <p:nvPr/>
        </p:nvSpPr>
        <p:spPr>
          <a:xfrm>
            <a:off x="5150931" y="4329755"/>
            <a:ext cx="1368152" cy="14689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Open-ended questions</a:t>
            </a:r>
            <a:endParaRPr lang="en-US" dirty="0"/>
          </a:p>
        </p:txBody>
      </p:sp>
      <p:sp>
        <p:nvSpPr>
          <p:cNvPr id="10" name="Rectangle 9"/>
          <p:cNvSpPr/>
          <p:nvPr/>
        </p:nvSpPr>
        <p:spPr>
          <a:xfrm>
            <a:off x="6660232" y="3772867"/>
            <a:ext cx="1728192" cy="233660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ctr">
              <a:buFontTx/>
              <a:buChar char="-"/>
            </a:pPr>
            <a:r>
              <a:rPr lang="en-US" dirty="0" smtClean="0"/>
              <a:t>Exploration</a:t>
            </a:r>
          </a:p>
          <a:p>
            <a:pPr marL="285750" indent="-285750" algn="ctr">
              <a:buFontTx/>
              <a:buChar char="-"/>
            </a:pPr>
            <a:r>
              <a:rPr lang="en-US" dirty="0" smtClean="0">
                <a:solidFill>
                  <a:srgbClr val="FF0000"/>
                </a:solidFill>
              </a:rPr>
              <a:t>Elaboration on previous findings</a:t>
            </a:r>
          </a:p>
        </p:txBody>
      </p:sp>
    </p:spTree>
    <p:extLst>
      <p:ext uri="{BB962C8B-B14F-4D97-AF65-F5344CB8AC3E}">
        <p14:creationId xmlns:p14="http://schemas.microsoft.com/office/powerpoint/2010/main" val="354792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FF0000"/>
                </a:solidFill>
              </a:rPr>
              <a:t>Qualitative-quantitative research</a:t>
            </a:r>
            <a:endParaRPr lang="en-US" dirty="0"/>
          </a:p>
        </p:txBody>
      </p:sp>
      <p:sp>
        <p:nvSpPr>
          <p:cNvPr id="4" name="Espace réservé du contenu 2"/>
          <p:cNvSpPr>
            <a:spLocks noGrp="1"/>
          </p:cNvSpPr>
          <p:nvPr>
            <p:ph idx="1"/>
          </p:nvPr>
        </p:nvSpPr>
        <p:spPr/>
        <p:txBody>
          <a:bodyPr/>
          <a:lstStyle/>
          <a:p>
            <a:pPr marL="0" indent="0">
              <a:buNone/>
            </a:pPr>
            <a:r>
              <a:rPr lang="en-US" dirty="0"/>
              <a:t>S</a:t>
            </a:r>
            <a:r>
              <a:rPr lang="en-US" dirty="0" smtClean="0"/>
              <a:t>tart with exploring a phenomenon then move to describing it for further evidence. </a:t>
            </a:r>
          </a:p>
          <a:p>
            <a:pPr marL="0" indent="0">
              <a:buNone/>
            </a:pPr>
            <a:endParaRPr lang="en-US" dirty="0" smtClean="0"/>
          </a:p>
          <a:p>
            <a:pPr marL="0" indent="0">
              <a:buNone/>
            </a:pPr>
            <a:endParaRPr lang="en-US" dirty="0" smtClean="0"/>
          </a:p>
          <a:p>
            <a:pPr marL="0" indent="0">
              <a:buNone/>
            </a:pPr>
            <a:r>
              <a:rPr lang="en-US" dirty="0" smtClean="0"/>
              <a:t>         1                           2                        3</a:t>
            </a:r>
            <a:endParaRPr lang="en-US" dirty="0"/>
          </a:p>
        </p:txBody>
      </p:sp>
      <p:sp>
        <p:nvSpPr>
          <p:cNvPr id="5" name="Rectangle 4"/>
          <p:cNvSpPr/>
          <p:nvPr/>
        </p:nvSpPr>
        <p:spPr>
          <a:xfrm>
            <a:off x="2339752" y="2924944"/>
            <a:ext cx="3816424"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Qualitative-quantitative research</a:t>
            </a:r>
            <a:endParaRPr lang="en-US" dirty="0"/>
          </a:p>
        </p:txBody>
      </p:sp>
      <p:sp>
        <p:nvSpPr>
          <p:cNvPr id="6" name="Rectangle 5"/>
          <p:cNvSpPr/>
          <p:nvPr/>
        </p:nvSpPr>
        <p:spPr>
          <a:xfrm>
            <a:off x="611560" y="4509120"/>
            <a:ext cx="2016224" cy="158417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Collecting qualitative data (attitudes, perceptions, etc.)</a:t>
            </a:r>
            <a:endParaRPr lang="en-US" dirty="0"/>
          </a:p>
        </p:txBody>
      </p:sp>
      <p:sp>
        <p:nvSpPr>
          <p:cNvPr id="7" name="Rectangle 6"/>
          <p:cNvSpPr/>
          <p:nvPr/>
        </p:nvSpPr>
        <p:spPr>
          <a:xfrm>
            <a:off x="3203848" y="4509120"/>
            <a:ext cx="2016224" cy="15841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Answering the open-ended questions</a:t>
            </a:r>
            <a:endParaRPr lang="en-US" dirty="0"/>
          </a:p>
        </p:txBody>
      </p:sp>
      <p:sp>
        <p:nvSpPr>
          <p:cNvPr id="8" name="Rectangle 7"/>
          <p:cNvSpPr/>
          <p:nvPr/>
        </p:nvSpPr>
        <p:spPr>
          <a:xfrm>
            <a:off x="5580112" y="4507396"/>
            <a:ext cx="2016224" cy="15802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Quantitative data through closed-ended questions</a:t>
            </a:r>
            <a:endParaRPr lang="en-US" dirty="0"/>
          </a:p>
        </p:txBody>
      </p:sp>
    </p:spTree>
    <p:extLst>
      <p:ext uri="{BB962C8B-B14F-4D97-AF65-F5344CB8AC3E}">
        <p14:creationId xmlns:p14="http://schemas.microsoft.com/office/powerpoint/2010/main" val="19562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FF0000"/>
                </a:solidFill>
              </a:rPr>
              <a:t>Literary research</a:t>
            </a:r>
            <a:endParaRPr lang="en-US" dirty="0"/>
          </a:p>
        </p:txBody>
      </p:sp>
      <p:sp>
        <p:nvSpPr>
          <p:cNvPr id="3" name="Espace réservé du contenu 2"/>
          <p:cNvSpPr>
            <a:spLocks noGrp="1"/>
          </p:cNvSpPr>
          <p:nvPr>
            <p:ph idx="1"/>
          </p:nvPr>
        </p:nvSpPr>
        <p:spPr/>
        <p:txBody>
          <a:bodyPr/>
          <a:lstStyle/>
          <a:p>
            <a:pPr marL="0" lvl="0" indent="0">
              <a:buNone/>
            </a:pPr>
            <a:r>
              <a:rPr lang="en-US" dirty="0">
                <a:solidFill>
                  <a:prstClr val="black"/>
                </a:solidFill>
              </a:rPr>
              <a:t>It is like a prolonged </a:t>
            </a:r>
            <a:r>
              <a:rPr lang="en-US" i="1" dirty="0">
                <a:solidFill>
                  <a:srgbClr val="00B0F0"/>
                </a:solidFill>
              </a:rPr>
              <a:t>book review or literature review; </a:t>
            </a:r>
            <a:r>
              <a:rPr lang="en-US" dirty="0">
                <a:solidFill>
                  <a:prstClr val="black"/>
                </a:solidFill>
              </a:rPr>
              <a:t>it reviews and evaluates a literary work or literary works for introducing and supporting a new thesis.</a:t>
            </a:r>
          </a:p>
          <a:p>
            <a:pPr marL="0" indent="0">
              <a:buNone/>
            </a:pPr>
            <a:endParaRPr lang="en-US" dirty="0"/>
          </a:p>
        </p:txBody>
      </p:sp>
      <p:sp>
        <p:nvSpPr>
          <p:cNvPr id="4" name="Rectangle 3"/>
          <p:cNvSpPr/>
          <p:nvPr/>
        </p:nvSpPr>
        <p:spPr>
          <a:xfrm>
            <a:off x="2555776" y="3602093"/>
            <a:ext cx="388843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Literary research </a:t>
            </a:r>
            <a:endParaRPr lang="en-US" dirty="0"/>
          </a:p>
        </p:txBody>
      </p:sp>
      <p:sp>
        <p:nvSpPr>
          <p:cNvPr id="5" name="Rectangle 4"/>
          <p:cNvSpPr/>
          <p:nvPr/>
        </p:nvSpPr>
        <p:spPr>
          <a:xfrm>
            <a:off x="611560" y="4725144"/>
            <a:ext cx="2304256" cy="15841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Presenting the thesis </a:t>
            </a:r>
          </a:p>
          <a:p>
            <a:pPr algn="ctr"/>
            <a:r>
              <a:rPr lang="en-US" dirty="0" smtClean="0"/>
              <a:t>In light of related theories </a:t>
            </a:r>
            <a:endParaRPr lang="en-US" dirty="0"/>
          </a:p>
        </p:txBody>
      </p:sp>
      <p:sp>
        <p:nvSpPr>
          <p:cNvPr id="6" name="Rectangle 5"/>
          <p:cNvSpPr/>
          <p:nvPr/>
        </p:nvSpPr>
        <p:spPr>
          <a:xfrm>
            <a:off x="5653786" y="4725143"/>
            <a:ext cx="2304256" cy="15841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Review and evaluate the work or works in light of the theories</a:t>
            </a:r>
          </a:p>
          <a:p>
            <a:pPr algn="ctr"/>
            <a:r>
              <a:rPr lang="en-US" dirty="0" smtClean="0"/>
              <a:t>- Introduce your thesis (alternative) and defend it.</a:t>
            </a:r>
            <a:endParaRPr lang="en-US" dirty="0"/>
          </a:p>
        </p:txBody>
      </p:sp>
    </p:spTree>
    <p:extLst>
      <p:ext uri="{BB962C8B-B14F-4D97-AF65-F5344CB8AC3E}">
        <p14:creationId xmlns:p14="http://schemas.microsoft.com/office/powerpoint/2010/main" val="183779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buNone/>
            </a:pPr>
            <a:r>
              <a:rPr lang="en-US" sz="4000" dirty="0">
                <a:solidFill>
                  <a:srgbClr val="FF0000"/>
                </a:solidFill>
                <a:ea typeface="+mj-ea"/>
                <a:cs typeface="+mj-cs"/>
              </a:rPr>
              <a:t>Practice: </a:t>
            </a:r>
            <a:r>
              <a:rPr lang="en-US" sz="4000" dirty="0">
                <a:solidFill>
                  <a:srgbClr val="00B050"/>
                </a:solidFill>
                <a:ea typeface="+mj-ea"/>
                <a:cs typeface="+mj-cs"/>
              </a:rPr>
              <a:t>Choosing the research type</a:t>
            </a:r>
            <a:br>
              <a:rPr lang="en-US" sz="4000" dirty="0">
                <a:solidFill>
                  <a:srgbClr val="00B050"/>
                </a:solidFill>
                <a:ea typeface="+mj-ea"/>
                <a:cs typeface="+mj-cs"/>
              </a:rPr>
            </a:br>
            <a:r>
              <a:rPr lang="en-US" sz="4000" dirty="0">
                <a:solidFill>
                  <a:srgbClr val="00B050"/>
                </a:solidFill>
                <a:ea typeface="+mj-ea"/>
                <a:cs typeface="+mj-cs"/>
              </a:rPr>
              <a:t/>
            </a:r>
            <a:br>
              <a:rPr lang="en-US" sz="4000" dirty="0">
                <a:solidFill>
                  <a:srgbClr val="00B050"/>
                </a:solidFill>
                <a:ea typeface="+mj-ea"/>
                <a:cs typeface="+mj-cs"/>
              </a:rPr>
            </a:br>
            <a:r>
              <a:rPr lang="en-US" sz="4000" dirty="0">
                <a:solidFill>
                  <a:srgbClr val="00B050"/>
                </a:solidFill>
                <a:ea typeface="+mj-ea"/>
                <a:cs typeface="+mj-cs"/>
              </a:rPr>
              <a:t/>
            </a:r>
            <a:br>
              <a:rPr lang="en-US" sz="4000" dirty="0">
                <a:solidFill>
                  <a:srgbClr val="00B050"/>
                </a:solidFill>
                <a:ea typeface="+mj-ea"/>
                <a:cs typeface="+mj-cs"/>
              </a:rPr>
            </a:br>
            <a:r>
              <a:rPr lang="en-US" sz="4000" dirty="0">
                <a:solidFill>
                  <a:srgbClr val="00B050"/>
                </a:solidFill>
                <a:ea typeface="+mj-ea"/>
                <a:cs typeface="+mj-cs"/>
              </a:rPr>
              <a:t/>
            </a:r>
            <a:br>
              <a:rPr lang="en-US" sz="4000" dirty="0">
                <a:solidFill>
                  <a:srgbClr val="00B050"/>
                </a:solidFill>
                <a:ea typeface="+mj-ea"/>
                <a:cs typeface="+mj-cs"/>
              </a:rPr>
            </a:br>
            <a:r>
              <a:rPr lang="en-US" sz="4000" dirty="0">
                <a:solidFill>
                  <a:srgbClr val="00B050"/>
                </a:solidFill>
                <a:ea typeface="+mj-ea"/>
                <a:cs typeface="+mj-cs"/>
              </a:rPr>
              <a:t/>
            </a:r>
            <a:br>
              <a:rPr lang="en-US" sz="4000" dirty="0">
                <a:solidFill>
                  <a:srgbClr val="00B050"/>
                </a:solidFill>
                <a:ea typeface="+mj-ea"/>
                <a:cs typeface="+mj-cs"/>
              </a:rPr>
            </a:br>
            <a:r>
              <a:rPr lang="en-US" sz="4000" dirty="0">
                <a:solidFill>
                  <a:srgbClr val="00B050"/>
                </a:solidFill>
                <a:ea typeface="+mj-ea"/>
                <a:cs typeface="+mj-cs"/>
              </a:rPr>
              <a:t/>
            </a:r>
            <a:br>
              <a:rPr lang="en-US" sz="4000" dirty="0">
                <a:solidFill>
                  <a:srgbClr val="00B050"/>
                </a:solidFill>
                <a:ea typeface="+mj-ea"/>
                <a:cs typeface="+mj-cs"/>
              </a:rPr>
            </a:br>
            <a:r>
              <a:rPr lang="en-US" sz="4000" dirty="0">
                <a:solidFill>
                  <a:srgbClr val="00B050"/>
                </a:solidFill>
                <a:ea typeface="+mj-ea"/>
                <a:cs typeface="+mj-cs"/>
              </a:rPr>
              <a:t/>
            </a:r>
            <a:br>
              <a:rPr lang="en-US" sz="4000" dirty="0">
                <a:solidFill>
                  <a:srgbClr val="00B050"/>
                </a:solidFill>
                <a:ea typeface="+mj-ea"/>
                <a:cs typeface="+mj-cs"/>
              </a:rPr>
            </a:br>
            <a:r>
              <a:rPr lang="en-US" sz="2800" dirty="0">
                <a:solidFill>
                  <a:srgbClr val="FF0000"/>
                </a:solidFill>
                <a:ea typeface="+mj-ea"/>
                <a:cs typeface="+mj-cs"/>
              </a:rPr>
              <a:t>Qualitative research: </a:t>
            </a:r>
            <a:r>
              <a:rPr lang="en-US" sz="2800" dirty="0">
                <a:solidFill>
                  <a:prstClr val="black"/>
                </a:solidFill>
                <a:latin typeface="Times New Roman" pitchFamily="18" charset="0"/>
                <a:ea typeface="+mj-ea"/>
                <a:cs typeface="Times New Roman" pitchFamily="18" charset="0"/>
              </a:rPr>
              <a:t>why do Moroccan people waste a lot of food during Ramadan?</a:t>
            </a:r>
            <a:br>
              <a:rPr lang="en-US" sz="2800" dirty="0">
                <a:solidFill>
                  <a:prstClr val="black"/>
                </a:solidFill>
                <a:latin typeface="Times New Roman" pitchFamily="18" charset="0"/>
                <a:ea typeface="+mj-ea"/>
                <a:cs typeface="Times New Roman" pitchFamily="18" charset="0"/>
              </a:rPr>
            </a:br>
            <a:endParaRPr lang="en-US" dirty="0"/>
          </a:p>
        </p:txBody>
      </p:sp>
      <p:sp>
        <p:nvSpPr>
          <p:cNvPr id="4" name="Espace réservé du contenu 3"/>
          <p:cNvSpPr txBox="1">
            <a:spLocks/>
          </p:cNvSpPr>
          <p:nvPr/>
        </p:nvSpPr>
        <p:spPr>
          <a:xfrm>
            <a:off x="2051720" y="2132856"/>
            <a:ext cx="5472608" cy="2520280"/>
          </a:xfrm>
          <a:prstGeom prst="flowChartManualOperation">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r>
              <a:rPr lang="en-US" dirty="0" smtClean="0"/>
              <a:t>Food consumption in Morocco</a:t>
            </a:r>
          </a:p>
          <a:p>
            <a:pPr marL="0" indent="0" algn="ctr">
              <a:buFont typeface="Arial" pitchFamily="34" charset="0"/>
              <a:buNone/>
            </a:pPr>
            <a:endParaRPr lang="en-US" dirty="0" smtClean="0"/>
          </a:p>
          <a:p>
            <a:pPr algn="ctr"/>
            <a:endParaRPr lang="en-US" dirty="0" smtClean="0"/>
          </a:p>
          <a:p>
            <a:pPr algn="ctr"/>
            <a:r>
              <a:rPr lang="en-US" dirty="0" smtClean="0"/>
              <a:t>Consuming food during Ramadan</a:t>
            </a:r>
          </a:p>
          <a:p>
            <a:pPr marL="0" indent="0" algn="ctr">
              <a:buFont typeface="Arial" pitchFamily="34" charset="0"/>
              <a:buNone/>
            </a:pPr>
            <a:endParaRPr lang="en-US" dirty="0" smtClean="0"/>
          </a:p>
          <a:p>
            <a:pPr algn="ctr"/>
            <a:r>
              <a:rPr lang="en-US" dirty="0" smtClean="0"/>
              <a:t>Moroccan people waste a lot of food during Ramadan</a:t>
            </a:r>
          </a:p>
          <a:p>
            <a:pPr algn="ctr"/>
            <a:endParaRPr lang="fr-FR" dirty="0"/>
          </a:p>
        </p:txBody>
      </p:sp>
    </p:spTree>
    <p:extLst>
      <p:ext uri="{BB962C8B-B14F-4D97-AF65-F5344CB8AC3E}">
        <p14:creationId xmlns:p14="http://schemas.microsoft.com/office/powerpoint/2010/main" val="3388246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476672"/>
            <a:ext cx="8229600" cy="5649491"/>
          </a:xfrm>
        </p:spPr>
        <p:txBody>
          <a:bodyPr>
            <a:normAutofit fontScale="85000" lnSpcReduction="10000"/>
          </a:bodyPr>
          <a:lstStyle/>
          <a:p>
            <a:pPr marL="0" indent="0" algn="ctr">
              <a:buNone/>
            </a:pPr>
            <a:r>
              <a:rPr lang="en-US" dirty="0">
                <a:solidFill>
                  <a:srgbClr val="FF0000"/>
                </a:solidFill>
              </a:rPr>
              <a:t>What is the next step?</a:t>
            </a:r>
            <a:endParaRPr lang="en-US" dirty="0" smtClean="0">
              <a:solidFill>
                <a:srgbClr val="00B050"/>
              </a:solidFill>
            </a:endParaRPr>
          </a:p>
          <a:p>
            <a:pPr marL="0" indent="0" algn="ctr">
              <a:buNone/>
            </a:pPr>
            <a:endParaRPr lang="en-US" dirty="0">
              <a:solidFill>
                <a:srgbClr val="00B050"/>
              </a:solidFill>
            </a:endParaRPr>
          </a:p>
          <a:p>
            <a:pPr marL="0" indent="0">
              <a:buNone/>
            </a:pPr>
            <a:r>
              <a:rPr lang="en-US" dirty="0" smtClean="0">
                <a:solidFill>
                  <a:srgbClr val="00B050"/>
                </a:solidFill>
              </a:rPr>
              <a:t>Literature Review</a:t>
            </a:r>
          </a:p>
          <a:p>
            <a:pPr marL="0" indent="0">
              <a:buNone/>
            </a:pPr>
            <a:r>
              <a:rPr lang="en-US" dirty="0" smtClean="0"/>
              <a:t>What is literature review?</a:t>
            </a:r>
          </a:p>
          <a:p>
            <a:pPr marL="0" indent="0">
              <a:buNone/>
            </a:pPr>
            <a:r>
              <a:rPr lang="en-US" dirty="0" smtClean="0">
                <a:solidFill>
                  <a:srgbClr val="00B050"/>
                </a:solidFill>
              </a:rPr>
              <a:t>Summarize and evaluate previous theories and research </a:t>
            </a:r>
          </a:p>
          <a:p>
            <a:pPr marL="0" indent="0">
              <a:buNone/>
            </a:pPr>
            <a:endParaRPr lang="en-US" dirty="0" smtClean="0">
              <a:solidFill>
                <a:srgbClr val="00B050"/>
              </a:solidFill>
            </a:endParaRPr>
          </a:p>
          <a:p>
            <a:pPr marL="0" indent="0">
              <a:buNone/>
            </a:pPr>
            <a:r>
              <a:rPr lang="en-US" dirty="0" smtClean="0"/>
              <a:t>Why is the literature review important?</a:t>
            </a:r>
          </a:p>
          <a:p>
            <a:pPr marL="0" indent="0">
              <a:buNone/>
            </a:pPr>
            <a:r>
              <a:rPr lang="en-US" dirty="0" smtClean="0"/>
              <a:t>- </a:t>
            </a:r>
            <a:r>
              <a:rPr lang="en-US" dirty="0" smtClean="0">
                <a:solidFill>
                  <a:srgbClr val="00B050"/>
                </a:solidFill>
              </a:rPr>
              <a:t>identify research gaps/ weaknesses</a:t>
            </a:r>
          </a:p>
          <a:p>
            <a:pPr marL="0" indent="0">
              <a:buNone/>
            </a:pPr>
            <a:r>
              <a:rPr lang="en-US" dirty="0" smtClean="0">
                <a:solidFill>
                  <a:srgbClr val="00B050"/>
                </a:solidFill>
              </a:rPr>
              <a:t>- underline the importance of the research problem </a:t>
            </a:r>
          </a:p>
          <a:p>
            <a:pPr marL="0" indent="0">
              <a:buNone/>
            </a:pPr>
            <a:r>
              <a:rPr lang="en-US" dirty="0" smtClean="0">
                <a:solidFill>
                  <a:srgbClr val="00B050"/>
                </a:solidFill>
              </a:rPr>
              <a:t>- contextualize the research problem</a:t>
            </a:r>
          </a:p>
          <a:p>
            <a:pPr marL="0" indent="0">
              <a:buNone/>
            </a:pPr>
            <a:r>
              <a:rPr lang="en-US" dirty="0" smtClean="0">
                <a:solidFill>
                  <a:srgbClr val="00B050"/>
                </a:solidFill>
              </a:rPr>
              <a:t>- building theoretical framework</a:t>
            </a:r>
          </a:p>
          <a:p>
            <a:pPr marL="0" indent="0">
              <a:buNone/>
            </a:pPr>
            <a:r>
              <a:rPr lang="en-US" dirty="0" smtClean="0">
                <a:solidFill>
                  <a:srgbClr val="00B050"/>
                </a:solidFill>
              </a:rPr>
              <a:t>- formulating research hypotheses.</a:t>
            </a:r>
          </a:p>
          <a:p>
            <a:pPr marL="0" indent="0">
              <a:buNone/>
            </a:pPr>
            <a:endParaRPr lang="en-US" dirty="0"/>
          </a:p>
        </p:txBody>
      </p:sp>
    </p:spTree>
    <p:extLst>
      <p:ext uri="{BB962C8B-B14F-4D97-AF65-F5344CB8AC3E}">
        <p14:creationId xmlns:p14="http://schemas.microsoft.com/office/powerpoint/2010/main" val="66217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 calcmode="lin" valueType="num">
                                      <p:cBhvr additive="base">
                                        <p:cTn id="4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 calcmode="lin" valueType="num">
                                      <p:cBhvr additive="base">
                                        <p:cTn id="5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playing-with-the-building-blocks-of-the-cloud-getting-iaas-righ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068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FF0000"/>
                </a:solidFill>
              </a:rPr>
              <a:t>Formulating research hypotheses</a:t>
            </a:r>
            <a:endParaRPr lang="en-US" dirty="0"/>
          </a:p>
        </p:txBody>
      </p:sp>
      <p:sp>
        <p:nvSpPr>
          <p:cNvPr id="3" name="Espace réservé du contenu 2"/>
          <p:cNvSpPr>
            <a:spLocks noGrp="1"/>
          </p:cNvSpPr>
          <p:nvPr>
            <p:ph idx="1"/>
          </p:nvPr>
        </p:nvSpPr>
        <p:spPr/>
        <p:txBody>
          <a:bodyPr>
            <a:normAutofit lnSpcReduction="10000"/>
          </a:bodyPr>
          <a:lstStyle/>
          <a:p>
            <a:pPr marL="0" indent="0">
              <a:buNone/>
            </a:pPr>
            <a:r>
              <a:rPr lang="en-US" dirty="0">
                <a:solidFill>
                  <a:srgbClr val="00B050"/>
                </a:solidFill>
              </a:rPr>
              <a:t>What is a research hypothesis?</a:t>
            </a:r>
          </a:p>
          <a:p>
            <a:pPr marL="0" indent="0">
              <a:buNone/>
            </a:pPr>
            <a:r>
              <a:rPr lang="en-US" dirty="0"/>
              <a:t>It is a self-evident truth. It is a prediction which you think is true to  a great extent.</a:t>
            </a:r>
          </a:p>
          <a:p>
            <a:pPr marL="0" indent="0">
              <a:buNone/>
            </a:pPr>
            <a:r>
              <a:rPr lang="en-US" dirty="0">
                <a:solidFill>
                  <a:srgbClr val="00B050"/>
                </a:solidFill>
              </a:rPr>
              <a:t>What are the main types of hypotheses?</a:t>
            </a:r>
          </a:p>
          <a:p>
            <a:pPr marL="514350" indent="-514350">
              <a:buAutoNum type="arabicPeriod"/>
            </a:pPr>
            <a:r>
              <a:rPr lang="en-US" dirty="0"/>
              <a:t>Null hypothesis</a:t>
            </a:r>
          </a:p>
          <a:p>
            <a:pPr marL="514350" indent="-514350">
              <a:buAutoNum type="arabicPeriod"/>
            </a:pPr>
            <a:r>
              <a:rPr lang="en-US" dirty="0"/>
              <a:t>Alternative hypothesis </a:t>
            </a:r>
          </a:p>
          <a:p>
            <a:pPr marL="0" indent="0">
              <a:buNone/>
            </a:pPr>
            <a:r>
              <a:rPr lang="en-US" dirty="0">
                <a:solidFill>
                  <a:srgbClr val="00B050"/>
                </a:solidFill>
              </a:rPr>
              <a:t>How should we formulate hypothesis?</a:t>
            </a:r>
          </a:p>
          <a:p>
            <a:pPr marL="0" indent="0">
              <a:buNone/>
            </a:pPr>
            <a:r>
              <a:rPr lang="en-US" dirty="0"/>
              <a:t>Closed-ended questions put in statement forms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63469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solidFill>
                  <a:srgbClr val="00B050"/>
                </a:solidFill>
                <a:latin typeface="Times New Roman" pitchFamily="18" charset="0"/>
                <a:cs typeface="Times New Roman" pitchFamily="18" charset="0"/>
              </a:rPr>
              <a:t>On what basis should hypotheses be formulated?</a:t>
            </a:r>
            <a:endParaRPr lang="en-US" dirty="0"/>
          </a:p>
        </p:txBody>
      </p:sp>
      <p:sp>
        <p:nvSpPr>
          <p:cNvPr id="3" name="Espace réservé du contenu 2"/>
          <p:cNvSpPr>
            <a:spLocks noGrp="1"/>
          </p:cNvSpPr>
          <p:nvPr>
            <p:ph idx="1"/>
          </p:nvPr>
        </p:nvSpPr>
        <p:spPr/>
        <p:txBody>
          <a:bodyPr/>
          <a:lstStyle/>
          <a:p>
            <a:pPr marL="0" indent="0">
              <a:buNone/>
            </a:pPr>
            <a:r>
              <a:rPr lang="en-US" dirty="0">
                <a:solidFill>
                  <a:srgbClr val="FF0000"/>
                </a:solidFill>
              </a:rPr>
              <a:t>Positivist basis:</a:t>
            </a:r>
          </a:p>
          <a:p>
            <a:pPr marL="0" indent="0" algn="just">
              <a:buNone/>
            </a:pPr>
            <a:r>
              <a:rPr lang="en-US" dirty="0"/>
              <a:t>Research is external to truth, and s/he should seek it from respondents. S/he should formulate the hypotheses in a positivist way – that is to say, in unbiased way. S/he should build the formulation of the hypotheses on a detailed and well-justified theoretical background. </a:t>
            </a:r>
          </a:p>
          <a:p>
            <a:pPr marL="0" indent="0">
              <a:buNone/>
            </a:pPr>
            <a:endParaRPr lang="en-US" dirty="0"/>
          </a:p>
        </p:txBody>
      </p:sp>
    </p:spTree>
    <p:extLst>
      <p:ext uri="{BB962C8B-B14F-4D97-AF65-F5344CB8AC3E}">
        <p14:creationId xmlns:p14="http://schemas.microsoft.com/office/powerpoint/2010/main" val="3795255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marL="0" indent="0" algn="ctr">
              <a:buNone/>
            </a:pPr>
            <a:r>
              <a:rPr lang="en-US" b="1" dirty="0">
                <a:latin typeface="Times New Roman" pitchFamily="18" charset="0"/>
                <a:cs typeface="Times New Roman" pitchFamily="18" charset="0"/>
              </a:rPr>
              <a:t>Advanced Composition and Introduction to Research</a:t>
            </a:r>
            <a:br>
              <a:rPr lang="en-US"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4</a:t>
            </a:r>
            <a:r>
              <a:rPr lang="en-US" b="1" baseline="30000" dirty="0">
                <a:solidFill>
                  <a:srgbClr val="FF0000"/>
                </a:solidFill>
                <a:latin typeface="Times New Roman" pitchFamily="18" charset="0"/>
                <a:cs typeface="Times New Roman" pitchFamily="18" charset="0"/>
              </a:rPr>
              <a:t>th</a:t>
            </a:r>
            <a:r>
              <a:rPr lang="en-US" b="1" dirty="0">
                <a:latin typeface="Times New Roman" pitchFamily="18" charset="0"/>
                <a:cs typeface="Times New Roman" pitchFamily="18" charset="0"/>
              </a:rPr>
              <a:t> Session</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4</a:t>
            </a:r>
            <a:r>
              <a:rPr lang="en-US" b="1" baseline="30000" dirty="0">
                <a:latin typeface="Times New Roman" pitchFamily="18" charset="0"/>
                <a:cs typeface="Times New Roman" pitchFamily="18" charset="0"/>
              </a:rPr>
              <a:t>th</a:t>
            </a:r>
            <a:r>
              <a:rPr lang="en-US" b="1" dirty="0">
                <a:latin typeface="Times New Roman" pitchFamily="18" charset="0"/>
                <a:cs typeface="Times New Roman" pitchFamily="18" charset="0"/>
              </a:rPr>
              <a:t> semester</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Conducting the Review of Literature</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smtClean="0">
                <a:latin typeface="Times New Roman" pitchFamily="18" charset="0"/>
                <a:cs typeface="Times New Roman" pitchFamily="18" charset="0"/>
              </a:rPr>
              <a:t>Prof.  </a:t>
            </a:r>
            <a:r>
              <a:rPr lang="en-US" sz="2800" b="1" dirty="0">
                <a:latin typeface="Times New Roman" pitchFamily="18" charset="0"/>
                <a:cs typeface="Times New Roman" pitchFamily="18" charset="0"/>
              </a:rPr>
              <a:t>Lahbib LAMRID</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261891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marL="0" indent="0" algn="just">
              <a:buNone/>
            </a:pPr>
            <a:r>
              <a:rPr lang="en-US" dirty="0">
                <a:solidFill>
                  <a:srgbClr val="0070C0"/>
                </a:solidFill>
                <a:latin typeface="Times New Roman" pitchFamily="18" charset="0"/>
                <a:cs typeface="Times New Roman" pitchFamily="18" charset="0"/>
              </a:rPr>
              <a:t>By the end of this session, students will be able:</a:t>
            </a:r>
          </a:p>
          <a:p>
            <a:pPr marL="0" indent="0" algn="just">
              <a:buNone/>
            </a:pPr>
            <a:endParaRPr lang="en-US" dirty="0">
              <a:latin typeface="Times New Roman" pitchFamily="18" charset="0"/>
              <a:cs typeface="Times New Roman" pitchFamily="18" charset="0"/>
            </a:endParaRPr>
          </a:p>
          <a:p>
            <a:pPr marL="514350" indent="-514350" algn="just">
              <a:buAutoNum type="alphaLcParenBoth"/>
            </a:pPr>
            <a:r>
              <a:rPr lang="en-US" dirty="0">
                <a:latin typeface="Times New Roman" pitchFamily="18" charset="0"/>
                <a:cs typeface="Times New Roman" pitchFamily="18" charset="0"/>
              </a:rPr>
              <a:t>To summarize their research projects in one paragraph as a good start;</a:t>
            </a:r>
          </a:p>
          <a:p>
            <a:pPr marL="0" indent="0" algn="just">
              <a:buNone/>
            </a:pPr>
            <a:endParaRPr lang="en-US" dirty="0">
              <a:latin typeface="Times New Roman" pitchFamily="18" charset="0"/>
              <a:cs typeface="Times New Roman" pitchFamily="18" charset="0"/>
            </a:endParaRPr>
          </a:p>
          <a:p>
            <a:pPr marL="514350" indent="-514350" algn="just">
              <a:buAutoNum type="alphaLcParenBoth"/>
            </a:pPr>
            <a:r>
              <a:rPr lang="en-US" dirty="0">
                <a:latin typeface="Times New Roman" pitchFamily="18" charset="0"/>
                <a:cs typeface="Times New Roman" pitchFamily="18" charset="0"/>
              </a:rPr>
              <a:t>And to conduct the review of the literature for both quantitative and qualitative studies.</a:t>
            </a:r>
          </a:p>
          <a:p>
            <a:pPr marL="0" indent="0">
              <a:buNone/>
            </a:pPr>
            <a:endParaRPr lang="en-US" dirty="0"/>
          </a:p>
        </p:txBody>
      </p:sp>
    </p:spTree>
    <p:extLst>
      <p:ext uri="{BB962C8B-B14F-4D97-AF65-F5344CB8AC3E}">
        <p14:creationId xmlns:p14="http://schemas.microsoft.com/office/powerpoint/2010/main" val="2771410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Wingdings" pitchFamily="2" charset="2"/>
              <a:buChar char="Ø"/>
            </a:pPr>
            <a:r>
              <a:rPr lang="en-US" dirty="0">
                <a:latin typeface="Times New Roman" pitchFamily="18" charset="0"/>
                <a:cs typeface="Times New Roman" pitchFamily="18" charset="0"/>
              </a:rPr>
              <a:t>Choose a research topic and problem.</a:t>
            </a:r>
          </a:p>
          <a:p>
            <a:pPr>
              <a:buFont typeface="Wingdings" pitchFamily="2" charset="2"/>
              <a:buChar char="Ø"/>
            </a:pPr>
            <a:r>
              <a:rPr lang="en-US" dirty="0">
                <a:latin typeface="Times New Roman" pitchFamily="18" charset="0"/>
                <a:cs typeface="Times New Roman" pitchFamily="18" charset="0"/>
              </a:rPr>
              <a:t> Characteristics of a good research problem:</a:t>
            </a:r>
          </a:p>
          <a:p>
            <a:pPr marL="0" indent="0">
              <a:buNone/>
            </a:pPr>
            <a:r>
              <a:rPr lang="en-US" dirty="0">
                <a:latin typeface="Times New Roman" pitchFamily="18" charset="0"/>
                <a:cs typeface="Times New Roman" pitchFamily="18" charset="0"/>
              </a:rPr>
              <a:t>     </a:t>
            </a:r>
            <a:r>
              <a:rPr lang="en-US" dirty="0">
                <a:solidFill>
                  <a:srgbClr val="00B050"/>
                </a:solidFill>
                <a:latin typeface="Times New Roman" pitchFamily="18" charset="0"/>
                <a:cs typeface="Times New Roman" pitchFamily="18" charset="0"/>
              </a:rPr>
              <a:t>1-</a:t>
            </a:r>
            <a:r>
              <a:rPr lang="en-US" dirty="0">
                <a:latin typeface="Times New Roman" pitchFamily="18" charset="0"/>
                <a:cs typeface="Times New Roman" pitchFamily="18" charset="0"/>
              </a:rPr>
              <a:t> Focused;</a:t>
            </a:r>
          </a:p>
          <a:p>
            <a:pPr marL="0" indent="0">
              <a:buNone/>
            </a:pPr>
            <a:r>
              <a:rPr lang="en-US" dirty="0">
                <a:latin typeface="Times New Roman" pitchFamily="18" charset="0"/>
                <a:cs typeface="Times New Roman" pitchFamily="18" charset="0"/>
              </a:rPr>
              <a:t>     </a:t>
            </a:r>
            <a:r>
              <a:rPr lang="en-US" dirty="0">
                <a:solidFill>
                  <a:srgbClr val="00B050"/>
                </a:solidFill>
                <a:latin typeface="Times New Roman" pitchFamily="18" charset="0"/>
                <a:cs typeface="Times New Roman" pitchFamily="18" charset="0"/>
              </a:rPr>
              <a:t>2-</a:t>
            </a:r>
            <a:r>
              <a:rPr lang="en-US" dirty="0">
                <a:latin typeface="Times New Roman" pitchFamily="18" charset="0"/>
                <a:cs typeface="Times New Roman" pitchFamily="18" charset="0"/>
              </a:rPr>
              <a:t> Researchable/ manageable; </a:t>
            </a:r>
          </a:p>
          <a:p>
            <a:pPr marL="0" indent="0">
              <a:buNone/>
            </a:pPr>
            <a:r>
              <a:rPr lang="en-US" dirty="0">
                <a:latin typeface="Times New Roman" pitchFamily="18" charset="0"/>
                <a:cs typeface="Times New Roman" pitchFamily="18" charset="0"/>
              </a:rPr>
              <a:t>     </a:t>
            </a:r>
            <a:r>
              <a:rPr lang="en-US" dirty="0">
                <a:solidFill>
                  <a:srgbClr val="00B050"/>
                </a:solidFill>
                <a:latin typeface="Times New Roman" pitchFamily="18" charset="0"/>
                <a:cs typeface="Times New Roman" pitchFamily="18" charset="0"/>
              </a:rPr>
              <a:t>3-</a:t>
            </a:r>
            <a:r>
              <a:rPr lang="en-US" dirty="0">
                <a:latin typeface="Times New Roman" pitchFamily="18" charset="0"/>
                <a:cs typeface="Times New Roman" pitchFamily="18" charset="0"/>
              </a:rPr>
              <a:t> Original;</a:t>
            </a:r>
          </a:p>
          <a:p>
            <a:pPr marL="0" indent="0">
              <a:buNone/>
            </a:pPr>
            <a:r>
              <a:rPr lang="en-US" dirty="0">
                <a:latin typeface="Times New Roman" pitchFamily="18" charset="0"/>
                <a:cs typeface="Times New Roman" pitchFamily="18" charset="0"/>
              </a:rPr>
              <a:t>     </a:t>
            </a:r>
            <a:r>
              <a:rPr lang="en-US" dirty="0">
                <a:solidFill>
                  <a:srgbClr val="00B050"/>
                </a:solidFill>
                <a:latin typeface="Times New Roman" pitchFamily="18" charset="0"/>
                <a:cs typeface="Times New Roman" pitchFamily="18" charset="0"/>
              </a:rPr>
              <a:t>4-</a:t>
            </a:r>
            <a:r>
              <a:rPr lang="en-US" dirty="0">
                <a:latin typeface="Times New Roman" pitchFamily="18" charset="0"/>
                <a:cs typeface="Times New Roman" pitchFamily="18" charset="0"/>
              </a:rPr>
              <a:t> Contributory. </a:t>
            </a:r>
          </a:p>
          <a:p>
            <a:pPr marL="0" indent="0">
              <a:buNone/>
            </a:pPr>
            <a:endParaRPr lang="en-US" dirty="0"/>
          </a:p>
        </p:txBody>
      </p:sp>
    </p:spTree>
    <p:extLst>
      <p:ext uri="{BB962C8B-B14F-4D97-AF65-F5344CB8AC3E}">
        <p14:creationId xmlns:p14="http://schemas.microsoft.com/office/powerpoint/2010/main" val="3034615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lstStyle/>
          <a:p>
            <a:pPr>
              <a:buFont typeface="Wingdings" pitchFamily="2" charset="2"/>
              <a:buChar char="Ø"/>
            </a:pPr>
            <a:r>
              <a:rPr lang="en-US" dirty="0" smtClean="0"/>
              <a:t> </a:t>
            </a:r>
            <a:r>
              <a:rPr lang="en-US" dirty="0">
                <a:solidFill>
                  <a:prstClr val="black"/>
                </a:solidFill>
                <a:latin typeface="Times New Roman" pitchFamily="18" charset="0"/>
                <a:ea typeface="+mj-ea"/>
                <a:cs typeface="Times New Roman" pitchFamily="18" charset="0"/>
              </a:rPr>
              <a:t>Types of </a:t>
            </a:r>
            <a:r>
              <a:rPr lang="en-US" dirty="0" smtClean="0">
                <a:solidFill>
                  <a:prstClr val="black"/>
                </a:solidFill>
                <a:latin typeface="Times New Roman" pitchFamily="18" charset="0"/>
                <a:ea typeface="+mj-ea"/>
                <a:cs typeface="Times New Roman" pitchFamily="18" charset="0"/>
              </a:rPr>
              <a:t>Research</a:t>
            </a:r>
            <a:r>
              <a:rPr lang="en-US" dirty="0">
                <a:solidFill>
                  <a:prstClr val="black"/>
                </a:solidFill>
                <a:latin typeface="Times New Roman" pitchFamily="18" charset="0"/>
                <a:ea typeface="+mj-ea"/>
                <a:cs typeface="Times New Roman" pitchFamily="18" charset="0"/>
              </a:rPr>
              <a:t>/ </a:t>
            </a:r>
            <a:r>
              <a:rPr lang="en-US" dirty="0" smtClean="0">
                <a:solidFill>
                  <a:prstClr val="black"/>
                </a:solidFill>
                <a:latin typeface="Times New Roman" pitchFamily="18" charset="0"/>
                <a:ea typeface="+mj-ea"/>
                <a:cs typeface="Times New Roman" pitchFamily="18" charset="0"/>
              </a:rPr>
              <a:t>Methodologies</a:t>
            </a:r>
            <a:r>
              <a:rPr lang="en-US" dirty="0" smtClean="0">
                <a:solidFill>
                  <a:prstClr val="black"/>
                </a:solidFill>
                <a:ea typeface="+mj-ea"/>
                <a:cs typeface="+mj-cs"/>
              </a:rPr>
              <a:t>:</a:t>
            </a:r>
          </a:p>
          <a:p>
            <a:pPr marL="0" indent="0">
              <a:buNone/>
            </a:pPr>
            <a:r>
              <a:rPr lang="en-US" dirty="0">
                <a:solidFill>
                  <a:prstClr val="black"/>
                </a:solidFill>
                <a:latin typeface="Times New Roman" pitchFamily="18" charset="0"/>
                <a:ea typeface="+mj-ea"/>
                <a:cs typeface="Times New Roman" pitchFamily="18" charset="0"/>
              </a:rPr>
              <a:t> </a:t>
            </a:r>
            <a:r>
              <a:rPr lang="en-US" dirty="0" smtClean="0">
                <a:solidFill>
                  <a:prstClr val="black"/>
                </a:solidFill>
                <a:latin typeface="Times New Roman" pitchFamily="18" charset="0"/>
                <a:ea typeface="+mj-ea"/>
                <a:cs typeface="Times New Roman" pitchFamily="18" charset="0"/>
              </a:rPr>
              <a:t>     </a:t>
            </a:r>
            <a:r>
              <a:rPr lang="en-US" dirty="0" smtClean="0">
                <a:solidFill>
                  <a:srgbClr val="00B050"/>
                </a:solidFill>
                <a:latin typeface="Times New Roman" pitchFamily="18" charset="0"/>
                <a:ea typeface="+mj-ea"/>
                <a:cs typeface="Times New Roman" pitchFamily="18" charset="0"/>
              </a:rPr>
              <a:t>1-</a:t>
            </a:r>
            <a:r>
              <a:rPr lang="en-US" dirty="0" smtClean="0">
                <a:solidFill>
                  <a:prstClr val="black"/>
                </a:solidFill>
                <a:latin typeface="Times New Roman" pitchFamily="18" charset="0"/>
                <a:ea typeface="+mj-ea"/>
                <a:cs typeface="Times New Roman" pitchFamily="18" charset="0"/>
              </a:rPr>
              <a:t> Quantitative Research;</a:t>
            </a:r>
          </a:p>
          <a:p>
            <a:pPr marL="0" indent="0">
              <a:buNone/>
            </a:pPr>
            <a:r>
              <a:rPr lang="en-US" dirty="0">
                <a:solidFill>
                  <a:prstClr val="black"/>
                </a:solidFill>
                <a:latin typeface="Times New Roman" pitchFamily="18" charset="0"/>
                <a:ea typeface="+mj-ea"/>
                <a:cs typeface="Times New Roman" pitchFamily="18" charset="0"/>
              </a:rPr>
              <a:t> </a:t>
            </a:r>
            <a:r>
              <a:rPr lang="en-US" dirty="0" smtClean="0">
                <a:solidFill>
                  <a:prstClr val="black"/>
                </a:solidFill>
                <a:latin typeface="Times New Roman" pitchFamily="18" charset="0"/>
                <a:ea typeface="+mj-ea"/>
                <a:cs typeface="Times New Roman" pitchFamily="18" charset="0"/>
              </a:rPr>
              <a:t>     </a:t>
            </a:r>
            <a:r>
              <a:rPr lang="en-US" dirty="0" smtClean="0">
                <a:solidFill>
                  <a:srgbClr val="00B050"/>
                </a:solidFill>
                <a:latin typeface="Times New Roman" pitchFamily="18" charset="0"/>
                <a:ea typeface="+mj-ea"/>
                <a:cs typeface="Times New Roman" pitchFamily="18" charset="0"/>
              </a:rPr>
              <a:t>2-</a:t>
            </a:r>
            <a:r>
              <a:rPr lang="en-US" dirty="0" smtClean="0">
                <a:solidFill>
                  <a:prstClr val="black"/>
                </a:solidFill>
                <a:latin typeface="Times New Roman" pitchFamily="18" charset="0"/>
                <a:ea typeface="+mj-ea"/>
                <a:cs typeface="Times New Roman" pitchFamily="18" charset="0"/>
              </a:rPr>
              <a:t> Qualitative Research;</a:t>
            </a:r>
          </a:p>
          <a:p>
            <a:pPr marL="0" indent="0">
              <a:buNone/>
            </a:pPr>
            <a:r>
              <a:rPr lang="en-US" dirty="0">
                <a:solidFill>
                  <a:prstClr val="black"/>
                </a:solidFill>
                <a:latin typeface="Times New Roman" pitchFamily="18" charset="0"/>
                <a:ea typeface="+mj-ea"/>
                <a:cs typeface="Times New Roman" pitchFamily="18" charset="0"/>
              </a:rPr>
              <a:t> </a:t>
            </a:r>
            <a:r>
              <a:rPr lang="en-US" dirty="0" smtClean="0">
                <a:solidFill>
                  <a:prstClr val="black"/>
                </a:solidFill>
                <a:latin typeface="Times New Roman" pitchFamily="18" charset="0"/>
                <a:ea typeface="+mj-ea"/>
                <a:cs typeface="Times New Roman" pitchFamily="18" charset="0"/>
              </a:rPr>
              <a:t>     </a:t>
            </a:r>
            <a:r>
              <a:rPr lang="en-US" dirty="0" smtClean="0">
                <a:solidFill>
                  <a:srgbClr val="00B050"/>
                </a:solidFill>
                <a:latin typeface="Times New Roman" pitchFamily="18" charset="0"/>
                <a:ea typeface="+mj-ea"/>
                <a:cs typeface="Times New Roman" pitchFamily="18" charset="0"/>
              </a:rPr>
              <a:t>3-</a:t>
            </a:r>
            <a:r>
              <a:rPr lang="en-US" dirty="0" smtClean="0">
                <a:solidFill>
                  <a:prstClr val="black"/>
                </a:solidFill>
                <a:latin typeface="Times New Roman" pitchFamily="18" charset="0"/>
                <a:ea typeface="+mj-ea"/>
                <a:cs typeface="Times New Roman" pitchFamily="18" charset="0"/>
              </a:rPr>
              <a:t> Mixed Methods Research;</a:t>
            </a:r>
          </a:p>
          <a:p>
            <a:pPr marL="0" indent="0">
              <a:buNone/>
            </a:pPr>
            <a:r>
              <a:rPr lang="en-US" dirty="0">
                <a:solidFill>
                  <a:prstClr val="black"/>
                </a:solidFill>
                <a:latin typeface="Times New Roman" pitchFamily="18" charset="0"/>
                <a:ea typeface="+mj-ea"/>
                <a:cs typeface="Times New Roman" pitchFamily="18" charset="0"/>
              </a:rPr>
              <a:t> </a:t>
            </a:r>
            <a:r>
              <a:rPr lang="en-US" dirty="0" smtClean="0">
                <a:solidFill>
                  <a:prstClr val="black"/>
                </a:solidFill>
                <a:latin typeface="Times New Roman" pitchFamily="18" charset="0"/>
                <a:ea typeface="+mj-ea"/>
                <a:cs typeface="Times New Roman" pitchFamily="18" charset="0"/>
              </a:rPr>
              <a:t>     </a:t>
            </a:r>
            <a:r>
              <a:rPr lang="en-US" dirty="0" smtClean="0">
                <a:solidFill>
                  <a:srgbClr val="00B050"/>
                </a:solidFill>
                <a:latin typeface="Times New Roman" pitchFamily="18" charset="0"/>
                <a:ea typeface="+mj-ea"/>
                <a:cs typeface="Times New Roman" pitchFamily="18" charset="0"/>
              </a:rPr>
              <a:t>4-</a:t>
            </a:r>
            <a:r>
              <a:rPr lang="en-US" dirty="0" smtClean="0">
                <a:solidFill>
                  <a:prstClr val="black"/>
                </a:solidFill>
                <a:latin typeface="Times New Roman" pitchFamily="18" charset="0"/>
                <a:ea typeface="+mj-ea"/>
                <a:cs typeface="Times New Roman" pitchFamily="18" charset="0"/>
              </a:rPr>
              <a:t> Literary Research</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765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10000"/>
          </a:bodyPr>
          <a:lstStyle/>
          <a:p>
            <a:pPr marL="0" indent="0">
              <a:buNone/>
            </a:pPr>
            <a:r>
              <a:rPr lang="en-US" b="1" dirty="0">
                <a:latin typeface="Times New Roman" pitchFamily="18" charset="0"/>
                <a:cs typeface="Times New Roman" pitchFamily="18" charset="0"/>
              </a:rPr>
              <a:t>Starting research with a clear </a:t>
            </a:r>
            <a:r>
              <a:rPr lang="en-US" b="1" dirty="0" smtClean="0">
                <a:latin typeface="Times New Roman" pitchFamily="18" charset="0"/>
                <a:cs typeface="Times New Roman" pitchFamily="18" charset="0"/>
              </a:rPr>
              <a:t>idea</a:t>
            </a:r>
          </a:p>
          <a:p>
            <a:pPr marL="0" indent="0" algn="just">
              <a:buNone/>
            </a:pPr>
            <a:r>
              <a:rPr lang="en-US" dirty="0"/>
              <a:t>Among the serious problems that face many students undertaking research projects is that they spend months, if not years, bouncing forth and back without having a clear idea about their projects. If a student does not have clear thoughts about his/ her research, the research journey turns to be full of anxiety, and it is doomed to failure. As much as it is a serious task, research is fun provided that the student starts it with clear thoughts. Students should start with summarizing their research projects in one </a:t>
            </a:r>
            <a:r>
              <a:rPr lang="en-US" dirty="0">
                <a:solidFill>
                  <a:srgbClr val="FF0000"/>
                </a:solidFill>
              </a:rPr>
              <a:t>clear</a:t>
            </a:r>
            <a:r>
              <a:rPr lang="en-US" dirty="0"/>
              <a:t> and </a:t>
            </a:r>
            <a:r>
              <a:rPr lang="en-US" dirty="0">
                <a:solidFill>
                  <a:srgbClr val="FF0000"/>
                </a:solidFill>
              </a:rPr>
              <a:t>inclusive</a:t>
            </a:r>
            <a:r>
              <a:rPr lang="en-US" dirty="0"/>
              <a:t> paragraph. </a:t>
            </a:r>
          </a:p>
          <a:p>
            <a:pPr marL="0" indent="0">
              <a:buNone/>
            </a:pPr>
            <a:endParaRPr lang="en-US" dirty="0"/>
          </a:p>
        </p:txBody>
      </p:sp>
    </p:spTree>
    <p:extLst>
      <p:ext uri="{BB962C8B-B14F-4D97-AF65-F5344CB8AC3E}">
        <p14:creationId xmlns:p14="http://schemas.microsoft.com/office/powerpoint/2010/main" val="2773568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fontScale="85000" lnSpcReduction="20000"/>
          </a:bodyPr>
          <a:lstStyle/>
          <a:p>
            <a:pPr marL="0" indent="0" algn="just">
              <a:buNone/>
            </a:pPr>
            <a:r>
              <a:rPr lang="en-US" dirty="0"/>
              <a:t>My research is on the possession of weapons by students in high schools in Oujda. It seeks to know the types of weapons possessed by students, the reasons for this phenomenon, and how school administrations deal with it.  My research will be conducted in high schools in Oujda through observing and interviewing students. Teachers, parents, and school headmasters will be interviewed as well for further exploration of the problem. My research will have been completed by next May.  </a:t>
            </a:r>
          </a:p>
          <a:p>
            <a:pPr marL="0" indent="0" algn="just">
              <a:buNone/>
            </a:pPr>
            <a:endParaRPr lang="en-US" dirty="0"/>
          </a:p>
          <a:p>
            <a:pPr marL="0" indent="0" algn="just">
              <a:buNone/>
            </a:pPr>
            <a:r>
              <a:rPr lang="en-US" dirty="0">
                <a:solidFill>
                  <a:srgbClr val="00B050"/>
                </a:solidFill>
              </a:rPr>
              <a:t>Question 1: </a:t>
            </a:r>
            <a:r>
              <a:rPr lang="en-US" dirty="0"/>
              <a:t>does the paragraph communicate  clear understanding of the research project? How?</a:t>
            </a:r>
          </a:p>
          <a:p>
            <a:pPr marL="0" indent="0" algn="just">
              <a:buNone/>
            </a:pPr>
            <a:r>
              <a:rPr lang="en-US" dirty="0">
                <a:solidFill>
                  <a:srgbClr val="00B050"/>
                </a:solidFill>
              </a:rPr>
              <a:t>Question 2: </a:t>
            </a:r>
            <a:r>
              <a:rPr lang="en-US" dirty="0"/>
              <a:t>what question would the paragraph provide answers to ?</a:t>
            </a:r>
          </a:p>
          <a:p>
            <a:pPr marL="0" indent="0">
              <a:buNone/>
            </a:pPr>
            <a:endParaRPr lang="en-US" dirty="0"/>
          </a:p>
        </p:txBody>
      </p:sp>
    </p:spTree>
    <p:extLst>
      <p:ext uri="{BB962C8B-B14F-4D97-AF65-F5344CB8AC3E}">
        <p14:creationId xmlns:p14="http://schemas.microsoft.com/office/powerpoint/2010/main" val="259191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fontScale="77500" lnSpcReduction="20000"/>
          </a:bodyPr>
          <a:lstStyle/>
          <a:p>
            <a:pPr marL="0" indent="0">
              <a:buNone/>
            </a:pPr>
            <a:r>
              <a:rPr lang="en-US" dirty="0">
                <a:solidFill>
                  <a:srgbClr val="FF0000"/>
                </a:solidFill>
                <a:latin typeface="Times New Roman" pitchFamily="18" charset="0"/>
                <a:cs typeface="Times New Roman" pitchFamily="18" charset="0"/>
              </a:rPr>
              <a:t>Questions to consider when summarizing your research in a paragraph as a good start</a:t>
            </a:r>
            <a:r>
              <a:rPr lang="en-US" dirty="0" smtClean="0">
                <a:solidFill>
                  <a:srgbClr val="FF0000"/>
                </a:solidFill>
                <a:latin typeface="Times New Roman" pitchFamily="18" charset="0"/>
                <a:cs typeface="Times New Roman" pitchFamily="18" charset="0"/>
              </a:rPr>
              <a:t>!</a:t>
            </a:r>
          </a:p>
          <a:p>
            <a:pPr marL="0" indent="0">
              <a:buNone/>
            </a:pPr>
            <a:endParaRPr lang="en-US" dirty="0" smtClean="0">
              <a:solidFill>
                <a:srgbClr val="FF0000"/>
              </a:solidFill>
              <a:latin typeface="Times New Roman" pitchFamily="18" charset="0"/>
              <a:cs typeface="Times New Roman" pitchFamily="18" charset="0"/>
            </a:endParaRPr>
          </a:p>
          <a:p>
            <a:pPr marL="0" indent="0">
              <a:buNone/>
            </a:pPr>
            <a:r>
              <a:rPr lang="en-US" dirty="0">
                <a:solidFill>
                  <a:srgbClr val="00B050"/>
                </a:solidFill>
              </a:rPr>
              <a:t>1- </a:t>
            </a:r>
            <a:r>
              <a:rPr lang="en-US" b="1" dirty="0"/>
              <a:t>What is my research (research topic and problem)?</a:t>
            </a:r>
          </a:p>
          <a:p>
            <a:pPr marL="0" indent="0">
              <a:buNone/>
            </a:pPr>
            <a:endParaRPr lang="en-US" b="1" dirty="0"/>
          </a:p>
          <a:p>
            <a:pPr marL="0" indent="0">
              <a:buNone/>
            </a:pPr>
            <a:r>
              <a:rPr lang="en-US" b="1" dirty="0">
                <a:solidFill>
                  <a:srgbClr val="00B050"/>
                </a:solidFill>
              </a:rPr>
              <a:t>2-</a:t>
            </a:r>
            <a:r>
              <a:rPr lang="en-US" b="1" dirty="0"/>
              <a:t> Why do I want to do this research?</a:t>
            </a:r>
          </a:p>
          <a:p>
            <a:pPr marL="0" indent="0">
              <a:buNone/>
            </a:pPr>
            <a:endParaRPr lang="en-US" b="1" dirty="0"/>
          </a:p>
          <a:p>
            <a:pPr marL="0" indent="0">
              <a:buNone/>
            </a:pPr>
            <a:r>
              <a:rPr lang="en-US" b="1" dirty="0">
                <a:solidFill>
                  <a:srgbClr val="00B050"/>
                </a:solidFill>
              </a:rPr>
              <a:t>3-</a:t>
            </a:r>
            <a:r>
              <a:rPr lang="en-US" b="1" dirty="0"/>
              <a:t> Who will be my respondents?</a:t>
            </a:r>
          </a:p>
          <a:p>
            <a:pPr marL="0" indent="0">
              <a:buNone/>
            </a:pPr>
            <a:endParaRPr lang="en-US" b="1" dirty="0"/>
          </a:p>
          <a:p>
            <a:pPr marL="0" indent="0">
              <a:buNone/>
            </a:pPr>
            <a:r>
              <a:rPr lang="en-US" b="1" dirty="0">
                <a:solidFill>
                  <a:srgbClr val="00B050"/>
                </a:solidFill>
              </a:rPr>
              <a:t>4-</a:t>
            </a:r>
            <a:r>
              <a:rPr lang="en-US" b="1" dirty="0"/>
              <a:t> Where exactly am I going to conduct the  study?</a:t>
            </a:r>
          </a:p>
          <a:p>
            <a:pPr marL="0" indent="0">
              <a:buNone/>
            </a:pPr>
            <a:endParaRPr lang="en-US" b="1" dirty="0"/>
          </a:p>
          <a:p>
            <a:pPr marL="0" indent="0">
              <a:buNone/>
            </a:pPr>
            <a:r>
              <a:rPr lang="en-US" b="1" dirty="0">
                <a:solidFill>
                  <a:srgbClr val="00B050"/>
                </a:solidFill>
              </a:rPr>
              <a:t>5-</a:t>
            </a:r>
            <a:r>
              <a:rPr lang="en-US" b="1" dirty="0"/>
              <a:t> Which instruments will I use?</a:t>
            </a:r>
          </a:p>
          <a:p>
            <a:pPr marL="0" indent="0">
              <a:buNone/>
            </a:pPr>
            <a:endParaRPr lang="en-US" b="1" dirty="0"/>
          </a:p>
          <a:p>
            <a:pPr marL="0" indent="0">
              <a:buNone/>
            </a:pPr>
            <a:r>
              <a:rPr lang="en-US" b="1" dirty="0">
                <a:solidFill>
                  <a:srgbClr val="00B050"/>
                </a:solidFill>
              </a:rPr>
              <a:t>6-</a:t>
            </a:r>
            <a:r>
              <a:rPr lang="en-US" b="1" dirty="0"/>
              <a:t> When will start and finish my research (timeline)?</a:t>
            </a:r>
          </a:p>
          <a:p>
            <a:pPr marL="0" indent="0">
              <a:buNone/>
            </a:pPr>
            <a:endParaRPr lang="en-US" dirty="0"/>
          </a:p>
        </p:txBody>
      </p:sp>
    </p:spTree>
    <p:extLst>
      <p:ext uri="{BB962C8B-B14F-4D97-AF65-F5344CB8AC3E}">
        <p14:creationId xmlns:p14="http://schemas.microsoft.com/office/powerpoint/2010/main" val="2101340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132856"/>
            <a:ext cx="8229600" cy="4525963"/>
          </a:xfrm>
        </p:spPr>
        <p:txBody>
          <a:bodyPr/>
          <a:lstStyle/>
          <a:p>
            <a:pPr marL="0" indent="0" algn="ctr">
              <a:buNone/>
            </a:pPr>
            <a:r>
              <a:rPr lang="en-US" b="1" dirty="0" smtClean="0"/>
              <a:t>In the light of these questions, summarize your research in a paragraph. </a:t>
            </a:r>
          </a:p>
          <a:p>
            <a:pPr marL="0" indent="0" algn="ctr">
              <a:buNone/>
            </a:pPr>
            <a:endParaRPr lang="en-US" dirty="0"/>
          </a:p>
        </p:txBody>
      </p:sp>
    </p:spTree>
    <p:extLst>
      <p:ext uri="{BB962C8B-B14F-4D97-AF65-F5344CB8AC3E}">
        <p14:creationId xmlns:p14="http://schemas.microsoft.com/office/powerpoint/2010/main" val="340194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writing-tutorials.writersdigestco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100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Conducting the Review of Literature</a:t>
            </a:r>
            <a:endParaRPr lang="en-US" dirty="0"/>
          </a:p>
        </p:txBody>
      </p:sp>
      <p:sp>
        <p:nvSpPr>
          <p:cNvPr id="3" name="Espace réservé du contenu 2"/>
          <p:cNvSpPr>
            <a:spLocks noGrp="1"/>
          </p:cNvSpPr>
          <p:nvPr>
            <p:ph idx="1"/>
          </p:nvPr>
        </p:nvSpPr>
        <p:spPr/>
        <p:txBody>
          <a:bodyPr>
            <a:normAutofit fontScale="85000" lnSpcReduction="10000"/>
          </a:bodyPr>
          <a:lstStyle/>
          <a:p>
            <a:pPr marL="0" indent="0" algn="ctr">
              <a:buNone/>
            </a:pPr>
            <a:r>
              <a:rPr lang="en-US" dirty="0">
                <a:solidFill>
                  <a:srgbClr val="00B050"/>
                </a:solidFill>
              </a:rPr>
              <a:t>Literature Review?</a:t>
            </a:r>
          </a:p>
          <a:p>
            <a:pPr marL="0" indent="0" algn="ctr">
              <a:buNone/>
            </a:pPr>
            <a:endParaRPr lang="en-US" dirty="0">
              <a:solidFill>
                <a:srgbClr val="00B050"/>
              </a:solidFill>
            </a:endParaRPr>
          </a:p>
          <a:p>
            <a:pPr marL="0" indent="0" algn="just">
              <a:buNone/>
            </a:pPr>
            <a:r>
              <a:rPr lang="en-US" dirty="0">
                <a:solidFill>
                  <a:srgbClr val="00B050"/>
                </a:solidFill>
              </a:rPr>
              <a:t> </a:t>
            </a:r>
            <a:r>
              <a:rPr lang="en-US" dirty="0">
                <a:solidFill>
                  <a:srgbClr val="231F20"/>
                </a:solidFill>
                <a:latin typeface="Times New Roman" pitchFamily="18" charset="0"/>
                <a:cs typeface="Times New Roman" pitchFamily="18" charset="0"/>
              </a:rPr>
              <a:t>A </a:t>
            </a:r>
            <a:r>
              <a:rPr lang="en-US" b="1" dirty="0">
                <a:solidFill>
                  <a:srgbClr val="00ADEF"/>
                </a:solidFill>
                <a:latin typeface="Times New Roman" pitchFamily="18" charset="0"/>
                <a:cs typeface="Times New Roman" pitchFamily="18" charset="0"/>
              </a:rPr>
              <a:t>literature review </a:t>
            </a:r>
            <a:r>
              <a:rPr lang="en-US" dirty="0">
                <a:solidFill>
                  <a:srgbClr val="231F20"/>
                </a:solidFill>
                <a:latin typeface="Times New Roman" pitchFamily="18" charset="0"/>
                <a:cs typeface="Times New Roman" pitchFamily="18" charset="0"/>
              </a:rPr>
              <a:t>is a critical written </a:t>
            </a:r>
            <a:r>
              <a:rPr lang="en-US" dirty="0">
                <a:solidFill>
                  <a:srgbClr val="FF0000"/>
                </a:solidFill>
                <a:latin typeface="Times New Roman" pitchFamily="18" charset="0"/>
                <a:cs typeface="Times New Roman" pitchFamily="18" charset="0"/>
              </a:rPr>
              <a:t>synthesis</a:t>
            </a:r>
            <a:r>
              <a:rPr lang="en-US" dirty="0">
                <a:solidFill>
                  <a:srgbClr val="231F20"/>
                </a:solidFill>
                <a:latin typeface="Times New Roman" pitchFamily="18" charset="0"/>
                <a:cs typeface="Times New Roman" pitchFamily="18" charset="0"/>
              </a:rPr>
              <a:t> of journal articles, books, and other documents that describes the past and current state of information on the topic of your research study. It should contain information from various sources. It should also incorporate quantitative and qualitative studies.</a:t>
            </a:r>
          </a:p>
          <a:p>
            <a:pPr marL="0" indent="0" algn="just">
              <a:buNone/>
            </a:pPr>
            <a:endParaRPr lang="en-US" dirty="0">
              <a:solidFill>
                <a:srgbClr val="231F20"/>
              </a:solidFill>
              <a:latin typeface="Times New Roman" pitchFamily="18" charset="0"/>
              <a:cs typeface="Times New Roman" pitchFamily="18" charset="0"/>
            </a:endParaRPr>
          </a:p>
          <a:p>
            <a:pPr marL="0" indent="0" algn="just">
              <a:buNone/>
            </a:pPr>
            <a:r>
              <a:rPr lang="en-US" dirty="0">
                <a:solidFill>
                  <a:srgbClr val="231F20"/>
                </a:solidFill>
                <a:latin typeface="Times New Roman" pitchFamily="18" charset="0"/>
                <a:cs typeface="Times New Roman" pitchFamily="18" charset="0"/>
              </a:rPr>
              <a:t>A </a:t>
            </a:r>
            <a:r>
              <a:rPr lang="en-US" dirty="0">
                <a:solidFill>
                  <a:srgbClr val="00B0F0"/>
                </a:solidFill>
                <a:latin typeface="Times New Roman" pitchFamily="18" charset="0"/>
                <a:cs typeface="Times New Roman" pitchFamily="18" charset="0"/>
              </a:rPr>
              <a:t>literature review </a:t>
            </a:r>
            <a:r>
              <a:rPr lang="en-US" dirty="0">
                <a:solidFill>
                  <a:srgbClr val="231F20"/>
                </a:solidFill>
                <a:latin typeface="Times New Roman" pitchFamily="18" charset="0"/>
                <a:cs typeface="Times New Roman" pitchFamily="18" charset="0"/>
              </a:rPr>
              <a:t>is not a collection of summaries of previous knowledge on the topic of your research study. </a:t>
            </a:r>
            <a:endParaRPr lang="en-US" dirty="0">
              <a:solidFill>
                <a:srgbClr val="00B050"/>
              </a:solidFill>
            </a:endParaRPr>
          </a:p>
          <a:p>
            <a:pPr marL="0" indent="0">
              <a:buNone/>
            </a:pPr>
            <a:endParaRPr lang="en-US" dirty="0"/>
          </a:p>
        </p:txBody>
      </p:sp>
    </p:spTree>
    <p:extLst>
      <p:ext uri="{BB962C8B-B14F-4D97-AF65-F5344CB8AC3E}">
        <p14:creationId xmlns:p14="http://schemas.microsoft.com/office/powerpoint/2010/main" val="3478968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pPr marL="0" indent="0" algn="ctr">
              <a:buNone/>
            </a:pPr>
            <a:r>
              <a:rPr lang="en-US" dirty="0">
                <a:solidFill>
                  <a:srgbClr val="00B050"/>
                </a:solidFill>
                <a:latin typeface="Times New Roman" pitchFamily="18" charset="0"/>
                <a:cs typeface="Times New Roman" pitchFamily="18" charset="0"/>
              </a:rPr>
              <a:t>Why is the literature Review important?</a:t>
            </a:r>
          </a:p>
          <a:p>
            <a:pPr marL="0" indent="0" algn="ctr">
              <a:buNone/>
            </a:pPr>
            <a:endParaRPr lang="en-US" dirty="0">
              <a:solidFill>
                <a:srgbClr val="00B050"/>
              </a:solidFill>
              <a:latin typeface="Times New Roman" pitchFamily="18" charset="0"/>
              <a:cs typeface="Times New Roman" pitchFamily="18" charset="0"/>
            </a:endParaRPr>
          </a:p>
          <a:p>
            <a:pPr marL="0" indent="0" algn="just">
              <a:buNone/>
            </a:pPr>
            <a:r>
              <a:rPr lang="en-US" dirty="0">
                <a:solidFill>
                  <a:srgbClr val="FF0000"/>
                </a:solidFill>
                <a:latin typeface="Times New Roman" pitchFamily="18" charset="0"/>
                <a:cs typeface="Times New Roman" pitchFamily="18" charset="0"/>
              </a:rPr>
              <a:t>1-</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It shows your knowledge of previous works.</a:t>
            </a:r>
          </a:p>
          <a:p>
            <a:pPr marL="0" indent="0" algn="just">
              <a:buNone/>
            </a:pPr>
            <a:endParaRPr lang="en-US" b="1" dirty="0">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2-</a:t>
            </a:r>
            <a:r>
              <a:rPr lang="en-US" b="1" dirty="0">
                <a:latin typeface="Times New Roman" pitchFamily="18" charset="0"/>
                <a:cs typeface="Times New Roman" pitchFamily="18" charset="0"/>
              </a:rPr>
              <a:t> It helps you avoid the duplication of any other work.</a:t>
            </a:r>
          </a:p>
          <a:p>
            <a:pPr marL="0" indent="0" algn="just">
              <a:buNone/>
            </a:pPr>
            <a:endParaRPr lang="en-US" b="1" dirty="0">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3- </a:t>
            </a:r>
            <a:r>
              <a:rPr lang="en-US" b="1" dirty="0">
                <a:latin typeface="Times New Roman" pitchFamily="18" charset="0"/>
                <a:cs typeface="Times New Roman" pitchFamily="18" charset="0"/>
              </a:rPr>
              <a:t>It shows that your study is really needed.</a:t>
            </a:r>
          </a:p>
          <a:p>
            <a:pPr marL="0" indent="0" algn="just">
              <a:buNone/>
            </a:pPr>
            <a:endParaRPr lang="en-US" b="1" dirty="0">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4-</a:t>
            </a:r>
            <a:r>
              <a:rPr lang="en-US" b="1" dirty="0">
                <a:latin typeface="Times New Roman" pitchFamily="18" charset="0"/>
                <a:cs typeface="Times New Roman" pitchFamily="18" charset="0"/>
              </a:rPr>
              <a:t> It helps you build your research skills and experience.</a:t>
            </a:r>
          </a:p>
          <a:p>
            <a:pPr marL="0" indent="0" algn="just">
              <a:buNone/>
            </a:pPr>
            <a:endParaRPr lang="en-US" b="1" dirty="0">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5-</a:t>
            </a:r>
            <a:r>
              <a:rPr lang="en-US" b="1" dirty="0">
                <a:latin typeface="Times New Roman" pitchFamily="18" charset="0"/>
                <a:cs typeface="Times New Roman" pitchFamily="18" charset="0"/>
              </a:rPr>
              <a:t> It shows you how other research studies are framed.</a:t>
            </a:r>
          </a:p>
          <a:p>
            <a:pPr marL="0" indent="0" algn="just">
              <a:buNone/>
            </a:pPr>
            <a:r>
              <a:rPr lang="en-US" dirty="0">
                <a:latin typeface="Times New Roman" pitchFamily="18" charset="0"/>
                <a:cs typeface="Times New Roman" pitchFamily="18" charset="0"/>
              </a:rPr>
              <a:t>     </a:t>
            </a:r>
          </a:p>
          <a:p>
            <a:pPr marL="0" indent="0">
              <a:buNone/>
            </a:pPr>
            <a:endParaRPr lang="en-US" dirty="0"/>
          </a:p>
        </p:txBody>
      </p:sp>
    </p:spTree>
    <p:extLst>
      <p:ext uri="{BB962C8B-B14F-4D97-AF65-F5344CB8AC3E}">
        <p14:creationId xmlns:p14="http://schemas.microsoft.com/office/powerpoint/2010/main" val="708967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lgn="ctr">
              <a:buNone/>
            </a:pPr>
            <a:r>
              <a:rPr lang="en-US" dirty="0">
                <a:solidFill>
                  <a:srgbClr val="00B050"/>
                </a:solidFill>
                <a:latin typeface="Times New Roman" pitchFamily="18" charset="0"/>
                <a:cs typeface="Times New Roman" pitchFamily="18" charset="0"/>
              </a:rPr>
              <a:t>In what ways is the lit. review for quantitative research different from the lit, review for qualitative research?</a:t>
            </a:r>
          </a:p>
          <a:p>
            <a:pPr marL="0" indent="0">
              <a:buNone/>
            </a:pPr>
            <a:endParaRPr lang="en-US" dirty="0">
              <a:solidFill>
                <a:srgbClr val="00B050"/>
              </a:solidFill>
              <a:latin typeface="Times New Roman" pitchFamily="18" charset="0"/>
              <a:cs typeface="Times New Roman" pitchFamily="18" charset="0"/>
            </a:endParaRPr>
          </a:p>
          <a:p>
            <a:pPr marL="0" indent="0">
              <a:buNone/>
            </a:pPr>
            <a:endParaRPr lang="en-US" dirty="0">
              <a:solidFill>
                <a:srgbClr val="00B050"/>
              </a:solidFill>
              <a:latin typeface="Times New Roman" pitchFamily="18" charset="0"/>
              <a:cs typeface="Times New Roman" pitchFamily="18" charset="0"/>
            </a:endParaRPr>
          </a:p>
          <a:p>
            <a:pPr marL="0" indent="0">
              <a:buNone/>
            </a:pPr>
            <a:r>
              <a:rPr lang="en-US" dirty="0">
                <a:solidFill>
                  <a:srgbClr val="FF0000"/>
                </a:solidFill>
                <a:latin typeface="Times New Roman" pitchFamily="18" charset="0"/>
                <a:cs typeface="Times New Roman" pitchFamily="18" charset="0"/>
              </a:rPr>
              <a:t>A) </a:t>
            </a:r>
            <a:r>
              <a:rPr lang="en-US" dirty="0">
                <a:latin typeface="Times New Roman" pitchFamily="18" charset="0"/>
                <a:cs typeface="Times New Roman" pitchFamily="18" charset="0"/>
              </a:rPr>
              <a:t>For quantitative studies, the lit. review plays a   </a:t>
            </a:r>
          </a:p>
          <a:p>
            <a:pPr marL="0" indent="0">
              <a:buNone/>
            </a:pPr>
            <a:r>
              <a:rPr lang="en-US" dirty="0">
                <a:latin typeface="Times New Roman" pitchFamily="18" charset="0"/>
                <a:cs typeface="Times New Roman" pitchFamily="18" charset="0"/>
              </a:rPr>
              <a:t>     pivotal role as it is truly needed for:</a:t>
            </a:r>
          </a:p>
          <a:p>
            <a:pPr marL="0" indent="0">
              <a:buNone/>
            </a:pPr>
            <a:r>
              <a:rPr lang="en-US" dirty="0">
                <a:latin typeface="Times New Roman" pitchFamily="18" charset="0"/>
                <a:cs typeface="Times New Roman" pitchFamily="18" charset="0"/>
              </a:rPr>
              <a:t>     - </a:t>
            </a:r>
            <a:r>
              <a:rPr lang="en-US" b="1" dirty="0">
                <a:latin typeface="Times New Roman" pitchFamily="18" charset="0"/>
                <a:cs typeface="Times New Roman" pitchFamily="18" charset="0"/>
              </a:rPr>
              <a:t>the justification of the research problem;</a:t>
            </a:r>
          </a:p>
          <a:p>
            <a:pPr marL="0" indent="0">
              <a:buNone/>
            </a:pPr>
            <a:r>
              <a:rPr lang="en-US" b="1" dirty="0">
                <a:latin typeface="Times New Roman" pitchFamily="18" charset="0"/>
                <a:cs typeface="Times New Roman" pitchFamily="18" charset="0"/>
              </a:rPr>
              <a:t>     - the making of the research hypotheses;</a:t>
            </a:r>
          </a:p>
          <a:p>
            <a:pPr marL="0" indent="0">
              <a:buNone/>
            </a:pPr>
            <a:r>
              <a:rPr lang="en-US" b="1" dirty="0">
                <a:latin typeface="Times New Roman" pitchFamily="18" charset="0"/>
                <a:cs typeface="Times New Roman" pitchFamily="18" charset="0"/>
              </a:rPr>
              <a:t>     - And the discussion of the results of the study. </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02373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dirty="0">
                <a:solidFill>
                  <a:srgbClr val="FF0000"/>
                </a:solidFill>
              </a:rPr>
              <a:t>B) </a:t>
            </a:r>
            <a:r>
              <a:rPr lang="en-US" dirty="0">
                <a:latin typeface="Times New Roman" pitchFamily="18" charset="0"/>
                <a:cs typeface="Times New Roman" pitchFamily="18" charset="0"/>
              </a:rPr>
              <a:t>For qualitative research, the lit. review plays a </a:t>
            </a:r>
          </a:p>
          <a:p>
            <a:pPr marL="0" indent="0">
              <a:buNone/>
            </a:pPr>
            <a:r>
              <a:rPr lang="en-US" dirty="0">
                <a:latin typeface="Times New Roman" pitchFamily="18" charset="0"/>
                <a:cs typeface="Times New Roman" pitchFamily="18" charset="0"/>
              </a:rPr>
              <a:t>     slightly important role, for it is used only for </a:t>
            </a:r>
          </a:p>
          <a:p>
            <a:pPr marL="0" indent="0">
              <a:buNone/>
            </a:pPr>
            <a:r>
              <a:rPr lang="en-US" dirty="0">
                <a:latin typeface="Times New Roman" pitchFamily="18" charset="0"/>
                <a:cs typeface="Times New Roman" pitchFamily="18" charset="0"/>
              </a:rPr>
              <a:t>     the justification of the research problem and </a:t>
            </a:r>
          </a:p>
          <a:p>
            <a:pPr marL="0" indent="0">
              <a:buNone/>
            </a:pPr>
            <a:r>
              <a:rPr lang="en-US" dirty="0">
                <a:latin typeface="Times New Roman" pitchFamily="18" charset="0"/>
                <a:cs typeface="Times New Roman" pitchFamily="18" charset="0"/>
              </a:rPr>
              <a:t>     the refusal or acceptance of the results of the </a:t>
            </a:r>
          </a:p>
          <a:p>
            <a:pPr marL="0" indent="0">
              <a:buNone/>
            </a:pPr>
            <a:r>
              <a:rPr lang="en-US" dirty="0">
                <a:latin typeface="Times New Roman" pitchFamily="18" charset="0"/>
                <a:cs typeface="Times New Roman" pitchFamily="18" charset="0"/>
              </a:rPr>
              <a:t>     study. </a:t>
            </a:r>
          </a:p>
          <a:p>
            <a:pPr marL="0" indent="0">
              <a:buNone/>
            </a:pPr>
            <a:endParaRPr lang="en-US" dirty="0"/>
          </a:p>
        </p:txBody>
      </p:sp>
    </p:spTree>
    <p:extLst>
      <p:ext uri="{BB962C8B-B14F-4D97-AF65-F5344CB8AC3E}">
        <p14:creationId xmlns:p14="http://schemas.microsoft.com/office/powerpoint/2010/main" val="2994163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normAutofit fontScale="70000" lnSpcReduction="20000"/>
          </a:bodyPr>
          <a:lstStyle/>
          <a:p>
            <a:pPr marL="0" indent="0" algn="ctr">
              <a:buNone/>
            </a:pPr>
            <a:r>
              <a:rPr lang="en-US" sz="4000" dirty="0" smtClean="0">
                <a:solidFill>
                  <a:srgbClr val="00B050"/>
                </a:solidFill>
                <a:latin typeface="Times New Roman" pitchFamily="18" charset="0"/>
                <a:cs typeface="Times New Roman" pitchFamily="18" charset="0"/>
              </a:rPr>
              <a:t>Implications?</a:t>
            </a:r>
          </a:p>
          <a:p>
            <a:pPr marL="0" indent="0" algn="ctr">
              <a:buNone/>
            </a:pPr>
            <a:endParaRPr lang="en-US" sz="4000" dirty="0" smtClean="0">
              <a:solidFill>
                <a:srgbClr val="00B050"/>
              </a:solidFill>
              <a:latin typeface="Times New Roman" pitchFamily="18" charset="0"/>
              <a:cs typeface="Times New Roman" pitchFamily="18" charset="0"/>
            </a:endParaRPr>
          </a:p>
          <a:p>
            <a:pPr marL="0" indent="0" algn="just">
              <a:buNone/>
            </a:pPr>
            <a:endParaRPr lang="en-US" dirty="0" smtClean="0">
              <a:solidFill>
                <a:srgbClr val="00B050"/>
              </a:solidFill>
            </a:endParaRPr>
          </a:p>
          <a:p>
            <a:pPr marL="0" indent="0" algn="just">
              <a:buNone/>
            </a:pPr>
            <a:r>
              <a:rPr lang="en-US" dirty="0" smtClean="0">
                <a:solidFill>
                  <a:srgbClr val="FF0000"/>
                </a:solidFill>
              </a:rPr>
              <a:t>1-</a:t>
            </a:r>
            <a:r>
              <a:rPr lang="en-US" dirty="0" smtClean="0"/>
              <a:t> </a:t>
            </a:r>
            <a:r>
              <a:rPr lang="en-US" b="1" dirty="0" smtClean="0"/>
              <a:t>Quantitative research is positivist.</a:t>
            </a:r>
          </a:p>
          <a:p>
            <a:pPr marL="0" indent="0" algn="just">
              <a:buNone/>
            </a:pPr>
            <a:endParaRPr lang="en-US" b="1" dirty="0" smtClean="0"/>
          </a:p>
          <a:p>
            <a:pPr marL="0" indent="0" algn="just">
              <a:buNone/>
            </a:pPr>
            <a:r>
              <a:rPr lang="en-US" b="1" dirty="0" smtClean="0">
                <a:solidFill>
                  <a:srgbClr val="FF0000"/>
                </a:solidFill>
              </a:rPr>
              <a:t>2</a:t>
            </a:r>
            <a:r>
              <a:rPr lang="en-US" b="1" dirty="0" smtClean="0"/>
              <a:t>- Quantitative research is heavily oriented by  the lit. review.</a:t>
            </a:r>
          </a:p>
          <a:p>
            <a:pPr marL="0" indent="0" algn="just">
              <a:buNone/>
            </a:pPr>
            <a:endParaRPr lang="en-US" b="1" dirty="0" smtClean="0"/>
          </a:p>
          <a:p>
            <a:pPr marL="0" indent="0" algn="just">
              <a:buNone/>
            </a:pPr>
            <a:r>
              <a:rPr lang="en-US" b="1" dirty="0" smtClean="0">
                <a:solidFill>
                  <a:srgbClr val="FF0000"/>
                </a:solidFill>
              </a:rPr>
              <a:t>3-</a:t>
            </a:r>
            <a:r>
              <a:rPr lang="en-US" b="1" dirty="0" smtClean="0"/>
              <a:t> Qualitative research is researcher-oriented; the research </a:t>
            </a:r>
          </a:p>
          <a:p>
            <a:pPr marL="0" indent="0" algn="just">
              <a:buNone/>
            </a:pPr>
            <a:r>
              <a:rPr lang="en-US" b="1" dirty="0"/>
              <a:t> </a:t>
            </a:r>
            <a:r>
              <a:rPr lang="en-US" b="1" dirty="0" smtClean="0"/>
              <a:t>   does not depend on the views of other for making research </a:t>
            </a:r>
          </a:p>
          <a:p>
            <a:pPr marL="0" indent="0" algn="just">
              <a:buNone/>
            </a:pPr>
            <a:r>
              <a:rPr lang="en-US" b="1" dirty="0"/>
              <a:t> </a:t>
            </a:r>
            <a:r>
              <a:rPr lang="en-US" b="1" dirty="0" smtClean="0"/>
              <a:t>   questions. </a:t>
            </a:r>
          </a:p>
          <a:p>
            <a:pPr marL="0" indent="0">
              <a:buNone/>
            </a:pPr>
            <a:endParaRPr lang="en-US" dirty="0">
              <a:solidFill>
                <a:srgbClr val="00B050"/>
              </a:solidFill>
            </a:endParaRPr>
          </a:p>
        </p:txBody>
      </p:sp>
    </p:spTree>
    <p:extLst>
      <p:ext uri="{BB962C8B-B14F-4D97-AF65-F5344CB8AC3E}">
        <p14:creationId xmlns:p14="http://schemas.microsoft.com/office/powerpoint/2010/main" val="929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additive="base">
                                        <p:cTn id="2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 calcmode="lin" valueType="num">
                                      <p:cBhvr additive="base">
                                        <p:cTn id="2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normAutofit fontScale="92500" lnSpcReduction="10000"/>
          </a:bodyPr>
          <a:lstStyle/>
          <a:p>
            <a:pPr marL="0" indent="0" algn="ctr">
              <a:buNone/>
            </a:pPr>
            <a:r>
              <a:rPr lang="en-US" dirty="0" smtClean="0">
                <a:solidFill>
                  <a:srgbClr val="00B050"/>
                </a:solidFill>
                <a:latin typeface="Times New Roman" pitchFamily="18" charset="0"/>
                <a:cs typeface="Times New Roman" pitchFamily="18" charset="0"/>
              </a:rPr>
              <a:t>What is the difference between conducting a lit. review and writing a lit. review?</a:t>
            </a:r>
          </a:p>
          <a:p>
            <a:pPr marL="0" indent="0" algn="just">
              <a:buNone/>
            </a:pPr>
            <a:r>
              <a:rPr lang="en-US" dirty="0" smtClean="0">
                <a:solidFill>
                  <a:srgbClr val="00B050"/>
                </a:solidFill>
                <a:latin typeface="Times New Roman" pitchFamily="18" charset="0"/>
                <a:cs typeface="Times New Roman" pitchFamily="18" charset="0"/>
              </a:rPr>
              <a:t> </a:t>
            </a:r>
          </a:p>
          <a:p>
            <a:pPr marL="514350" indent="-514350" algn="just">
              <a:buAutoNum type="alphaLcParenR"/>
            </a:pPr>
            <a:r>
              <a:rPr lang="en-US" dirty="0" smtClean="0">
                <a:latin typeface="Times New Roman" pitchFamily="18" charset="0"/>
                <a:cs typeface="Times New Roman" pitchFamily="18" charset="0"/>
              </a:rPr>
              <a:t>Conducting a lit. review means the ways used    </a:t>
            </a:r>
          </a:p>
          <a:p>
            <a:pPr marL="0" indent="0" algn="just">
              <a:buNone/>
            </a:pPr>
            <a:r>
              <a:rPr lang="en-US" dirty="0" smtClean="0">
                <a:latin typeface="Times New Roman" pitchFamily="18" charset="0"/>
                <a:cs typeface="Times New Roman" pitchFamily="18" charset="0"/>
              </a:rPr>
              <a:t>     and the steps followed for the collection of </a:t>
            </a:r>
          </a:p>
          <a:p>
            <a:pPr marL="0"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information on the topic of your research study.</a:t>
            </a:r>
          </a:p>
          <a:p>
            <a:pPr marL="0" indent="0" algn="just">
              <a:buNone/>
            </a:pPr>
            <a:r>
              <a:rPr lang="en-US" dirty="0" smtClean="0">
                <a:latin typeface="Times New Roman" pitchFamily="18" charset="0"/>
                <a:cs typeface="Times New Roman" pitchFamily="18" charset="0"/>
              </a:rPr>
              <a:t> </a:t>
            </a:r>
          </a:p>
          <a:p>
            <a:pPr marL="0" indent="0" algn="just">
              <a:buNone/>
            </a:pPr>
            <a:r>
              <a:rPr lang="en-US" dirty="0" smtClean="0">
                <a:latin typeface="Times New Roman" pitchFamily="18" charset="0"/>
                <a:cs typeface="Times New Roman" pitchFamily="18" charset="0"/>
              </a:rPr>
              <a:t>b) Writing the lit. review is the composition of all the pieces of information gathered in a written form.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474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en-US" b="1" dirty="0" smtClean="0">
              <a:solidFill>
                <a:srgbClr val="00B050"/>
              </a:solidFill>
              <a:latin typeface="Times New Roman" pitchFamily="18" charset="0"/>
              <a:cs typeface="Times New Roman" pitchFamily="18" charset="0"/>
            </a:endParaRPr>
          </a:p>
          <a:p>
            <a:pPr marL="0" indent="0" algn="ctr">
              <a:buNone/>
            </a:pPr>
            <a:endParaRPr lang="en-US" b="1" dirty="0">
              <a:solidFill>
                <a:srgbClr val="00B050"/>
              </a:solidFill>
              <a:latin typeface="Times New Roman" pitchFamily="18" charset="0"/>
              <a:cs typeface="Times New Roman" pitchFamily="18" charset="0"/>
            </a:endParaRPr>
          </a:p>
          <a:p>
            <a:pPr marL="0" indent="0" algn="ctr">
              <a:buNone/>
            </a:pPr>
            <a:r>
              <a:rPr lang="en-US" b="1" dirty="0" smtClean="0">
                <a:solidFill>
                  <a:srgbClr val="00B050"/>
                </a:solidFill>
                <a:latin typeface="Times New Roman" pitchFamily="18" charset="0"/>
                <a:cs typeface="Times New Roman" pitchFamily="18" charset="0"/>
              </a:rPr>
              <a:t>How </a:t>
            </a:r>
            <a:r>
              <a:rPr lang="en-US" b="1" dirty="0">
                <a:solidFill>
                  <a:srgbClr val="00B050"/>
                </a:solidFill>
                <a:latin typeface="Times New Roman" pitchFamily="18" charset="0"/>
                <a:cs typeface="Times New Roman" pitchFamily="18" charset="0"/>
              </a:rPr>
              <a:t>would you conduct a lit. review?</a:t>
            </a:r>
          </a:p>
          <a:p>
            <a:pPr marL="0" indent="0" algn="ctr">
              <a:buNone/>
            </a:pPr>
            <a:endParaRPr lang="en-US" dirty="0"/>
          </a:p>
        </p:txBody>
      </p:sp>
    </p:spTree>
    <p:extLst>
      <p:ext uri="{BB962C8B-B14F-4D97-AF65-F5344CB8AC3E}">
        <p14:creationId xmlns:p14="http://schemas.microsoft.com/office/powerpoint/2010/main" val="1894812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600" dirty="0">
                <a:solidFill>
                  <a:srgbClr val="00B050"/>
                </a:solidFill>
                <a:latin typeface="Times New Roman" pitchFamily="18" charset="0"/>
                <a:cs typeface="Times New Roman" pitchFamily="18" charset="0"/>
              </a:rPr>
              <a:t>Four steps for conducting the lit. review</a:t>
            </a:r>
            <a:endParaRPr lang="en-US" dirty="0"/>
          </a:p>
        </p:txBody>
      </p:sp>
      <p:sp>
        <p:nvSpPr>
          <p:cNvPr id="3" name="Espace réservé du contenu 2"/>
          <p:cNvSpPr>
            <a:spLocks noGrp="1"/>
          </p:cNvSpPr>
          <p:nvPr>
            <p:ph idx="1"/>
          </p:nvPr>
        </p:nvSpPr>
        <p:spPr/>
        <p:txBody>
          <a:bodyPr/>
          <a:lstStyle/>
          <a:p>
            <a:pPr marL="0" indent="0">
              <a:buNone/>
            </a:pPr>
            <a:r>
              <a:rPr lang="en-US" dirty="0"/>
              <a:t>1- </a:t>
            </a:r>
            <a:r>
              <a:rPr lang="en-US" b="1" dirty="0"/>
              <a:t>Identify / select key terms.</a:t>
            </a:r>
          </a:p>
          <a:p>
            <a:pPr marL="0" indent="0">
              <a:buNone/>
            </a:pPr>
            <a:endParaRPr lang="en-US" b="1" dirty="0"/>
          </a:p>
          <a:p>
            <a:pPr marL="0" indent="0">
              <a:buNone/>
            </a:pPr>
            <a:r>
              <a:rPr lang="en-US" b="1" dirty="0"/>
              <a:t>2- Locate literature.</a:t>
            </a:r>
          </a:p>
          <a:p>
            <a:pPr marL="0" indent="0">
              <a:buNone/>
            </a:pPr>
            <a:endParaRPr lang="en-US" b="1" dirty="0"/>
          </a:p>
          <a:p>
            <a:pPr marL="0" indent="0">
              <a:buNone/>
            </a:pPr>
            <a:r>
              <a:rPr lang="en-US" b="1" dirty="0"/>
              <a:t>3- Critically evaluate and select literature.</a:t>
            </a:r>
          </a:p>
          <a:p>
            <a:pPr marL="0" indent="0">
              <a:buNone/>
            </a:pPr>
            <a:endParaRPr lang="en-US" b="1" dirty="0"/>
          </a:p>
          <a:p>
            <a:pPr marL="0" indent="0">
              <a:buNone/>
            </a:pPr>
            <a:r>
              <a:rPr lang="en-US" b="1" dirty="0"/>
              <a:t>4- Organize the selected literature.</a:t>
            </a:r>
          </a:p>
          <a:p>
            <a:pPr marL="0" indent="0">
              <a:buNone/>
            </a:pPr>
            <a:endParaRPr lang="en-US" dirty="0"/>
          </a:p>
        </p:txBody>
      </p:sp>
    </p:spTree>
    <p:extLst>
      <p:ext uri="{BB962C8B-B14F-4D97-AF65-F5344CB8AC3E}">
        <p14:creationId xmlns:p14="http://schemas.microsoft.com/office/powerpoint/2010/main" val="861560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00B050"/>
                </a:solidFill>
                <a:latin typeface="Times New Roman" pitchFamily="18" charset="0"/>
                <a:cs typeface="Times New Roman" pitchFamily="18" charset="0"/>
              </a:rPr>
              <a:t>I- Identify/ select key terms</a:t>
            </a:r>
            <a:endParaRPr lang="en-US" dirty="0"/>
          </a:p>
        </p:txBody>
      </p:sp>
      <p:sp>
        <p:nvSpPr>
          <p:cNvPr id="3" name="Espace réservé du contenu 2"/>
          <p:cNvSpPr>
            <a:spLocks noGrp="1"/>
          </p:cNvSpPr>
          <p:nvPr>
            <p:ph idx="1"/>
          </p:nvPr>
        </p:nvSpPr>
        <p:spPr/>
        <p:txBody>
          <a:bodyPr>
            <a:normAutofit fontScale="92500"/>
          </a:bodyPr>
          <a:lstStyle/>
          <a:p>
            <a:pPr marL="0" lvl="0" indent="0" algn="ctr">
              <a:buNone/>
            </a:pPr>
            <a:r>
              <a:rPr lang="en-US" sz="3000" b="1" dirty="0">
                <a:solidFill>
                  <a:srgbClr val="FF0000"/>
                </a:solidFill>
                <a:latin typeface="Times New Roman" pitchFamily="18" charset="0"/>
                <a:cs typeface="Times New Roman" pitchFamily="18" charset="0"/>
              </a:rPr>
              <a:t>What is a key term?</a:t>
            </a:r>
          </a:p>
          <a:p>
            <a:pPr marL="0" lvl="0" indent="0" algn="ctr">
              <a:buNone/>
            </a:pPr>
            <a:endParaRPr lang="en-US" sz="3000" b="1" dirty="0">
              <a:solidFill>
                <a:srgbClr val="FF0000"/>
              </a:solidFill>
              <a:latin typeface="Times New Roman" pitchFamily="18" charset="0"/>
              <a:cs typeface="Times New Roman" pitchFamily="18" charset="0"/>
            </a:endParaRPr>
          </a:p>
          <a:p>
            <a:pPr marL="0" lvl="0" indent="0" algn="just">
              <a:buNone/>
            </a:pPr>
            <a:r>
              <a:rPr lang="en-US" sz="2600" dirty="0">
                <a:solidFill>
                  <a:prstClr val="black"/>
                </a:solidFill>
                <a:latin typeface="Times New Roman" pitchFamily="18" charset="0"/>
                <a:cs typeface="Times New Roman" pitchFamily="18" charset="0"/>
              </a:rPr>
              <a:t>           It is a summary of a large content.  Titles of texts and books for example are key terms. Key terms should be chosen carefully; otherwise, there would be a huge mismatch between them and the text the represent. Sometimes you read a book and you find that there is no link between the title and the content of the book. Good key terms catch readers and give good impressions about a book or a text. Some students find composing a title for their research projects because they do not choose good key terms for it.</a:t>
            </a:r>
          </a:p>
          <a:p>
            <a:pPr marL="0" indent="0">
              <a:buNone/>
            </a:pPr>
            <a:endParaRPr lang="en-US" dirty="0"/>
          </a:p>
        </p:txBody>
      </p:sp>
    </p:spTree>
    <p:extLst>
      <p:ext uri="{BB962C8B-B14F-4D97-AF65-F5344CB8AC3E}">
        <p14:creationId xmlns:p14="http://schemas.microsoft.com/office/powerpoint/2010/main" val="877369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en-US" dirty="0" smtClean="0">
                <a:latin typeface="Times New Roman" pitchFamily="18" charset="0"/>
                <a:cs typeface="Times New Roman" pitchFamily="18" charset="0"/>
              </a:rPr>
              <a:t>      Key </a:t>
            </a:r>
            <a:r>
              <a:rPr lang="en-US" dirty="0">
                <a:latin typeface="Times New Roman" pitchFamily="18" charset="0"/>
                <a:cs typeface="Times New Roman" pitchFamily="18" charset="0"/>
              </a:rPr>
              <a:t>terms are not only used in titles, but they are also used within texts to ensure cohesion. A key term is a word that readers come across in different places in a text. Key terms relate the ideas of a text to each other: all the ideas in a text are framed in conformity with the key terms. Lack of key terms means lack of cohesion and meaning in a text, so they have to be selected and used carefully. </a:t>
            </a:r>
          </a:p>
          <a:p>
            <a:pPr marL="0" indent="0">
              <a:buNone/>
            </a:pPr>
            <a:endParaRPr lang="en-US" dirty="0"/>
          </a:p>
        </p:txBody>
      </p:sp>
    </p:spTree>
    <p:extLst>
      <p:ext uri="{BB962C8B-B14F-4D97-AF65-F5344CB8AC3E}">
        <p14:creationId xmlns:p14="http://schemas.microsoft.com/office/powerpoint/2010/main" val="309799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dd9d8488-731a-4eb3-9c4c-34f914e9404b_FigureSittingWithQuestionMark.crop_400x300_0,38.previe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142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pPr marL="0" indent="0" algn="ctr">
              <a:buNone/>
            </a:pPr>
            <a:r>
              <a:rPr lang="en-US" dirty="0">
                <a:solidFill>
                  <a:srgbClr val="00B050"/>
                </a:solidFill>
                <a:latin typeface="Times New Roman" pitchFamily="18" charset="0"/>
                <a:cs typeface="Times New Roman" pitchFamily="18" charset="0"/>
              </a:rPr>
              <a:t>Implications?</a:t>
            </a:r>
          </a:p>
          <a:p>
            <a:pPr marL="0" indent="0" algn="ctr">
              <a:buNone/>
            </a:pPr>
            <a:endParaRPr lang="en-US" dirty="0">
              <a:solidFill>
                <a:srgbClr val="00B05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1) </a:t>
            </a:r>
            <a:r>
              <a:rPr lang="en-US" b="1" dirty="0">
                <a:latin typeface="Times New Roman" pitchFamily="18" charset="0"/>
                <a:cs typeface="Times New Roman" pitchFamily="18" charset="0"/>
              </a:rPr>
              <a:t>Key terms narrow the topic of your research study and the ensure cohesion.</a:t>
            </a:r>
          </a:p>
          <a:p>
            <a:pPr marL="0" indent="0">
              <a:buNone/>
            </a:pPr>
            <a:endParaRPr lang="en-US" b="1" dirty="0">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2) </a:t>
            </a:r>
            <a:r>
              <a:rPr lang="en-US" b="1" dirty="0">
                <a:latin typeface="Times New Roman" pitchFamily="18" charset="0"/>
                <a:cs typeface="Times New Roman" pitchFamily="18" charset="0"/>
              </a:rPr>
              <a:t>Key terms must be used in the title of your research paper.</a:t>
            </a:r>
          </a:p>
          <a:p>
            <a:pPr marL="0" indent="0">
              <a:buNone/>
            </a:pPr>
            <a:endParaRPr lang="en-US" b="1" dirty="0">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3) </a:t>
            </a:r>
            <a:r>
              <a:rPr lang="en-US" b="1" dirty="0">
                <a:latin typeface="Times New Roman" pitchFamily="18" charset="0"/>
                <a:cs typeface="Times New Roman" pitchFamily="18" charset="0"/>
              </a:rPr>
              <a:t>Key terms must be chosen carefully: select  a set of key terms which you think really reflect your research topic. </a:t>
            </a:r>
          </a:p>
          <a:p>
            <a:endParaRPr lang="en-US" dirty="0"/>
          </a:p>
        </p:txBody>
      </p:sp>
    </p:spTree>
    <p:extLst>
      <p:ext uri="{BB962C8B-B14F-4D97-AF65-F5344CB8AC3E}">
        <p14:creationId xmlns:p14="http://schemas.microsoft.com/office/powerpoint/2010/main" val="815557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How to choose key terms?</a:t>
            </a:r>
            <a:endParaRPr lang="en-US" dirty="0"/>
          </a:p>
        </p:txBody>
      </p:sp>
      <p:sp>
        <p:nvSpPr>
          <p:cNvPr id="3" name="Espace réservé du contenu 2"/>
          <p:cNvSpPr>
            <a:spLocks noGrp="1"/>
          </p:cNvSpPr>
          <p:nvPr>
            <p:ph idx="1"/>
          </p:nvPr>
        </p:nvSpPr>
        <p:spPr/>
        <p:txBody>
          <a:bodyPr>
            <a:normAutofit fontScale="70000" lnSpcReduction="20000"/>
          </a:bodyPr>
          <a:lstStyle/>
          <a:p>
            <a:pPr marL="0" indent="0">
              <a:buNone/>
            </a:pPr>
            <a:r>
              <a:rPr lang="en-US" dirty="0">
                <a:solidFill>
                  <a:srgbClr val="FF0000"/>
                </a:solidFill>
              </a:rPr>
              <a:t>1-</a:t>
            </a:r>
            <a:r>
              <a:rPr lang="en-US" dirty="0"/>
              <a:t> </a:t>
            </a:r>
            <a:r>
              <a:rPr lang="en-US" dirty="0">
                <a:latin typeface="Times New Roman" pitchFamily="18" charset="0"/>
                <a:cs typeface="Times New Roman" pitchFamily="18" charset="0"/>
              </a:rPr>
              <a:t>Skim other works on your topic and see the words used by other </a:t>
            </a:r>
          </a:p>
          <a:p>
            <a:pPr marL="0" indent="0">
              <a:buNone/>
            </a:pPr>
            <a:r>
              <a:rPr lang="en-US" dirty="0">
                <a:latin typeface="Times New Roman" pitchFamily="18" charset="0"/>
                <a:cs typeface="Times New Roman" pitchFamily="18" charset="0"/>
              </a:rPr>
              <a:t>     authors.</a:t>
            </a:r>
          </a:p>
          <a:p>
            <a:pPr marL="0" indent="0">
              <a:buNone/>
            </a:pPr>
            <a:endParaRPr lang="en-US" dirty="0">
              <a:latin typeface="Times New Roman" pitchFamily="18" charset="0"/>
              <a:cs typeface="Times New Roman" pitchFamily="18" charset="0"/>
            </a:endParaRPr>
          </a:p>
          <a:p>
            <a:pPr marL="0" indent="0">
              <a:buNone/>
            </a:pPr>
            <a:r>
              <a:rPr lang="en-US" dirty="0">
                <a:solidFill>
                  <a:srgbClr val="FF0000"/>
                </a:solidFill>
                <a:latin typeface="Times New Roman" pitchFamily="18" charset="0"/>
                <a:cs typeface="Times New Roman" pitchFamily="18" charset="0"/>
              </a:rPr>
              <a:t>2-</a:t>
            </a:r>
            <a:r>
              <a:rPr lang="en-US" dirty="0">
                <a:latin typeface="Times New Roman" pitchFamily="18" charset="0"/>
                <a:cs typeface="Times New Roman" pitchFamily="18" charset="0"/>
              </a:rPr>
              <a:t> Look at titles of books related to your topic.</a:t>
            </a:r>
          </a:p>
          <a:p>
            <a:pPr marL="0" indent="0">
              <a:buNone/>
            </a:pPr>
            <a:endParaRPr lang="en-US" dirty="0">
              <a:latin typeface="Times New Roman" pitchFamily="18" charset="0"/>
              <a:cs typeface="Times New Roman" pitchFamily="18" charset="0"/>
            </a:endParaRPr>
          </a:p>
          <a:p>
            <a:pPr marL="0" indent="0">
              <a:buNone/>
            </a:pPr>
            <a:r>
              <a:rPr lang="en-US" dirty="0">
                <a:solidFill>
                  <a:srgbClr val="FF0000"/>
                </a:solidFill>
                <a:latin typeface="Times New Roman" pitchFamily="18" charset="0"/>
                <a:cs typeface="Times New Roman" pitchFamily="18" charset="0"/>
              </a:rPr>
              <a:t>3-</a:t>
            </a:r>
            <a:r>
              <a:rPr lang="en-US" dirty="0">
                <a:latin typeface="Times New Roman" pitchFamily="18" charset="0"/>
                <a:cs typeface="Times New Roman" pitchFamily="18" charset="0"/>
              </a:rPr>
              <a:t> Ask teachers for key words and then check them.</a:t>
            </a:r>
          </a:p>
          <a:p>
            <a:pPr marL="0" indent="0">
              <a:buNone/>
            </a:pPr>
            <a:endParaRPr lang="en-US" dirty="0">
              <a:latin typeface="Times New Roman" pitchFamily="18" charset="0"/>
              <a:cs typeface="Times New Roman" pitchFamily="18" charset="0"/>
            </a:endParaRPr>
          </a:p>
          <a:p>
            <a:pPr marL="0" indent="0">
              <a:buNone/>
            </a:pPr>
            <a:r>
              <a:rPr lang="en-US" dirty="0">
                <a:solidFill>
                  <a:srgbClr val="FF0000"/>
                </a:solidFill>
                <a:latin typeface="Times New Roman" pitchFamily="18" charset="0"/>
                <a:cs typeface="Times New Roman" pitchFamily="18" charset="0"/>
              </a:rPr>
              <a:t>4-</a:t>
            </a:r>
            <a:r>
              <a:rPr lang="en-US" dirty="0">
                <a:latin typeface="Times New Roman" pitchFamily="18" charset="0"/>
                <a:cs typeface="Times New Roman" pitchFamily="18" charset="0"/>
              </a:rPr>
              <a:t> Make speculations and later see how relevant they are.</a:t>
            </a:r>
          </a:p>
          <a:p>
            <a:pPr marL="0" indent="0">
              <a:buNone/>
            </a:pPr>
            <a:endParaRPr lang="en-US" dirty="0">
              <a:latin typeface="Times New Roman" pitchFamily="18" charset="0"/>
              <a:cs typeface="Times New Roman" pitchFamily="18" charset="0"/>
            </a:endParaRPr>
          </a:p>
          <a:p>
            <a:pPr marL="0" indent="0">
              <a:buNone/>
            </a:pPr>
            <a:r>
              <a:rPr lang="en-US" dirty="0">
                <a:solidFill>
                  <a:srgbClr val="FF0000"/>
                </a:solidFill>
                <a:latin typeface="Times New Roman" pitchFamily="18" charset="0"/>
                <a:cs typeface="Times New Roman" pitchFamily="18" charset="0"/>
              </a:rPr>
              <a:t>5-</a:t>
            </a:r>
            <a:r>
              <a:rPr lang="en-US" dirty="0">
                <a:latin typeface="Times New Roman" pitchFamily="18" charset="0"/>
                <a:cs typeface="Times New Roman" pitchFamily="18" charset="0"/>
              </a:rPr>
              <a:t> Skim abstracts because they contain key words.</a:t>
            </a:r>
          </a:p>
          <a:p>
            <a:pPr marL="0" indent="0">
              <a:buNone/>
            </a:pPr>
            <a:endParaRPr lang="en-US" dirty="0">
              <a:latin typeface="Times New Roman" pitchFamily="18" charset="0"/>
              <a:cs typeface="Times New Roman" pitchFamily="18" charset="0"/>
            </a:endParaRPr>
          </a:p>
          <a:p>
            <a:pPr marL="0" indent="0">
              <a:buNone/>
            </a:pPr>
            <a:r>
              <a:rPr lang="en-US" dirty="0">
                <a:solidFill>
                  <a:srgbClr val="FF0000"/>
                </a:solidFill>
                <a:latin typeface="Times New Roman" pitchFamily="18" charset="0"/>
                <a:cs typeface="Times New Roman" pitchFamily="18" charset="0"/>
              </a:rPr>
              <a:t>6- </a:t>
            </a:r>
            <a:r>
              <a:rPr lang="en-US" dirty="0">
                <a:latin typeface="Times New Roman" pitchFamily="18" charset="0"/>
                <a:cs typeface="Times New Roman" pitchFamily="18" charset="0"/>
              </a:rPr>
              <a:t>Skim glossaries of terms</a:t>
            </a:r>
          </a:p>
          <a:p>
            <a:pPr marL="0" indent="0">
              <a:buNone/>
            </a:pPr>
            <a:endParaRPr lang="en-US" dirty="0"/>
          </a:p>
        </p:txBody>
      </p:sp>
    </p:spTree>
    <p:extLst>
      <p:ext uri="{BB962C8B-B14F-4D97-AF65-F5344CB8AC3E}">
        <p14:creationId xmlns:p14="http://schemas.microsoft.com/office/powerpoint/2010/main" val="1178156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solidFill>
                  <a:srgbClr val="00B050"/>
                </a:solidFill>
                <a:latin typeface="Times New Roman" pitchFamily="18" charset="0"/>
                <a:cs typeface="Times New Roman" pitchFamily="18" charset="0"/>
              </a:rPr>
              <a:t>II- Locate literature</a:t>
            </a:r>
            <a:endParaRPr lang="en-US" dirty="0"/>
          </a:p>
        </p:txBody>
      </p:sp>
      <p:sp>
        <p:nvSpPr>
          <p:cNvPr id="3" name="Espace réservé du contenu 2"/>
          <p:cNvSpPr>
            <a:spLocks noGrp="1"/>
          </p:cNvSpPr>
          <p:nvPr>
            <p:ph idx="1"/>
          </p:nvPr>
        </p:nvSpPr>
        <p:spPr/>
        <p:txBody>
          <a:bodyPr/>
          <a:lstStyle/>
          <a:p>
            <a:pPr algn="just"/>
            <a:r>
              <a:rPr lang="en-US" dirty="0">
                <a:latin typeface="Times New Roman" pitchFamily="18" charset="0"/>
                <a:cs typeface="Times New Roman" pitchFamily="18" charset="0"/>
              </a:rPr>
              <a:t>Locating literature means collecting of ‘all’ the works that are closely related to your research topic. The key terms that you have selected can help you locate literature. </a:t>
            </a:r>
          </a:p>
          <a:p>
            <a:pPr algn="just"/>
            <a:r>
              <a:rPr lang="en-US" dirty="0">
                <a:latin typeface="Times New Roman" pitchFamily="18" charset="0"/>
                <a:cs typeface="Times New Roman" pitchFamily="18" charset="0"/>
              </a:rPr>
              <a:t> Both quantitative and qualitative studies must be selected.</a:t>
            </a:r>
          </a:p>
          <a:p>
            <a:pPr marL="0" indent="0">
              <a:buNone/>
            </a:pPr>
            <a:endParaRPr lang="en-US" dirty="0"/>
          </a:p>
        </p:txBody>
      </p:sp>
    </p:spTree>
    <p:extLst>
      <p:ext uri="{BB962C8B-B14F-4D97-AF65-F5344CB8AC3E}">
        <p14:creationId xmlns:p14="http://schemas.microsoft.com/office/powerpoint/2010/main" val="2239508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solidFill>
                  <a:srgbClr val="00B050"/>
                </a:solidFill>
                <a:latin typeface="Times New Roman" pitchFamily="18" charset="0"/>
                <a:cs typeface="Times New Roman" pitchFamily="18" charset="0"/>
              </a:rPr>
              <a:t>How to select relevant literature?</a:t>
            </a:r>
            <a:endParaRPr lang="en-US" dirty="0"/>
          </a:p>
        </p:txBody>
      </p:sp>
      <p:sp>
        <p:nvSpPr>
          <p:cNvPr id="3" name="Espace réservé du contenu 2"/>
          <p:cNvSpPr>
            <a:spLocks noGrp="1"/>
          </p:cNvSpPr>
          <p:nvPr>
            <p:ph idx="1"/>
          </p:nvPr>
        </p:nvSpPr>
        <p:spPr/>
        <p:txBody>
          <a:bodyPr/>
          <a:lstStyle/>
          <a:p>
            <a:pPr marL="0" indent="0">
              <a:buNone/>
            </a:pPr>
            <a:r>
              <a:rPr lang="en-US" b="1" dirty="0">
                <a:solidFill>
                  <a:srgbClr val="FF0000"/>
                </a:solidFill>
                <a:latin typeface="Times New Roman" pitchFamily="18" charset="0"/>
                <a:cs typeface="Times New Roman" pitchFamily="18" charset="0"/>
              </a:rPr>
              <a:t>1- </a:t>
            </a:r>
            <a:r>
              <a:rPr lang="en-US" b="1" dirty="0">
                <a:latin typeface="Times New Roman" pitchFamily="18" charset="0"/>
                <a:cs typeface="Times New Roman" pitchFamily="18" charset="0"/>
              </a:rPr>
              <a:t>Ask for recommendations;</a:t>
            </a:r>
          </a:p>
          <a:p>
            <a:pPr marL="0" indent="0">
              <a:buNone/>
            </a:pPr>
            <a:r>
              <a:rPr lang="en-US" b="1" dirty="0">
                <a:solidFill>
                  <a:srgbClr val="FF0000"/>
                </a:solidFill>
                <a:latin typeface="Times New Roman" pitchFamily="18" charset="0"/>
                <a:cs typeface="Times New Roman" pitchFamily="18" charset="0"/>
              </a:rPr>
              <a:t>2-</a:t>
            </a:r>
            <a:r>
              <a:rPr lang="en-US" b="1" dirty="0">
                <a:latin typeface="Times New Roman" pitchFamily="18" charset="0"/>
                <a:cs typeface="Times New Roman" pitchFamily="18" charset="0"/>
              </a:rPr>
              <a:t> Consult your school library;</a:t>
            </a:r>
          </a:p>
          <a:p>
            <a:pPr marL="0" indent="0">
              <a:buNone/>
            </a:pPr>
            <a:r>
              <a:rPr lang="en-US" b="1" dirty="0">
                <a:solidFill>
                  <a:srgbClr val="FF0000"/>
                </a:solidFill>
                <a:latin typeface="Times New Roman" pitchFamily="18" charset="0"/>
                <a:cs typeface="Times New Roman" pitchFamily="18" charset="0"/>
              </a:rPr>
              <a:t>3-</a:t>
            </a:r>
            <a:r>
              <a:rPr lang="en-US" b="1" dirty="0">
                <a:latin typeface="Times New Roman" pitchFamily="18" charset="0"/>
                <a:cs typeface="Times New Roman" pitchFamily="18" charset="0"/>
              </a:rPr>
              <a:t> Consult other academic libraries;</a:t>
            </a:r>
          </a:p>
          <a:p>
            <a:pPr marL="0" indent="0">
              <a:buNone/>
            </a:pPr>
            <a:r>
              <a:rPr lang="en-US" b="1" dirty="0">
                <a:solidFill>
                  <a:srgbClr val="FF0000"/>
                </a:solidFill>
                <a:latin typeface="Times New Roman" pitchFamily="18" charset="0"/>
                <a:cs typeface="Times New Roman" pitchFamily="18" charset="0"/>
              </a:rPr>
              <a:t>4-</a:t>
            </a:r>
            <a:r>
              <a:rPr lang="en-US" b="1" dirty="0">
                <a:latin typeface="Times New Roman" pitchFamily="18" charset="0"/>
                <a:cs typeface="Times New Roman" pitchFamily="18" charset="0"/>
              </a:rPr>
              <a:t> Use primary and secondary sources;</a:t>
            </a:r>
          </a:p>
          <a:p>
            <a:pPr marL="0" indent="0">
              <a:buNone/>
            </a:pPr>
            <a:endParaRPr lang="en-US" dirty="0"/>
          </a:p>
        </p:txBody>
      </p:sp>
    </p:spTree>
    <p:extLst>
      <p:ext uri="{BB962C8B-B14F-4D97-AF65-F5344CB8AC3E}">
        <p14:creationId xmlns:p14="http://schemas.microsoft.com/office/powerpoint/2010/main" val="2382664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pPr algn="l"/>
            <a:r>
              <a:rPr lang="en-US" sz="3600" b="1" dirty="0" smtClean="0"/>
              <a:t>5- Search for different types of literature</a:t>
            </a:r>
            <a:endParaRPr lang="en-US" sz="3600" b="1" dirty="0"/>
          </a:p>
        </p:txBody>
      </p:sp>
      <p:sp>
        <p:nvSpPr>
          <p:cNvPr id="5" name="Espace réservé du contenu 2"/>
          <p:cNvSpPr>
            <a:spLocks noGrp="1"/>
          </p:cNvSpPr>
          <p:nvPr>
            <p:ph idx="1"/>
          </p:nvPr>
        </p:nvSpPr>
        <p:spPr/>
        <p:txBody>
          <a:bodyPr/>
          <a:lstStyle/>
          <a:p>
            <a:pPr marL="0" indent="0">
              <a:buNone/>
            </a:pPr>
            <a:r>
              <a:rPr lang="en-US" b="1" dirty="0" smtClean="0">
                <a:solidFill>
                  <a:srgbClr val="FF0000"/>
                </a:solidFill>
              </a:rPr>
              <a:t>1-</a:t>
            </a:r>
            <a:r>
              <a:rPr lang="en-US" b="1" dirty="0" smtClean="0"/>
              <a:t> Summaries;</a:t>
            </a:r>
          </a:p>
          <a:p>
            <a:pPr marL="0" indent="0">
              <a:buNone/>
            </a:pPr>
            <a:r>
              <a:rPr lang="en-US" b="1" dirty="0" smtClean="0">
                <a:solidFill>
                  <a:srgbClr val="FF0000"/>
                </a:solidFill>
              </a:rPr>
              <a:t>2-</a:t>
            </a:r>
            <a:r>
              <a:rPr lang="en-US" b="1" dirty="0" smtClean="0"/>
              <a:t> Books; </a:t>
            </a:r>
          </a:p>
          <a:p>
            <a:pPr marL="0" indent="0">
              <a:buNone/>
            </a:pPr>
            <a:r>
              <a:rPr lang="en-US" b="1" dirty="0" smtClean="0">
                <a:solidFill>
                  <a:srgbClr val="FF0000"/>
                </a:solidFill>
              </a:rPr>
              <a:t>3-</a:t>
            </a:r>
            <a:r>
              <a:rPr lang="en-US" b="1" dirty="0" smtClean="0"/>
              <a:t> Journal Articles (national and international)</a:t>
            </a:r>
          </a:p>
          <a:p>
            <a:pPr marL="0" indent="0">
              <a:buNone/>
            </a:pPr>
            <a:r>
              <a:rPr lang="en-US" b="1" dirty="0" smtClean="0">
                <a:solidFill>
                  <a:srgbClr val="FF0000"/>
                </a:solidFill>
              </a:rPr>
              <a:t>4-</a:t>
            </a:r>
            <a:r>
              <a:rPr lang="en-US" b="1" dirty="0" smtClean="0"/>
              <a:t> Indexed publications (dissertations,  </a:t>
            </a:r>
          </a:p>
          <a:p>
            <a:pPr marL="0" indent="0">
              <a:buNone/>
            </a:pPr>
            <a:r>
              <a:rPr lang="en-US" b="1" dirty="0"/>
              <a:t> </a:t>
            </a:r>
            <a:r>
              <a:rPr lang="en-US" b="1" dirty="0" smtClean="0"/>
              <a:t>   articles in a conference proceeding, etc.)</a:t>
            </a:r>
            <a:endParaRPr lang="en-US" b="1" dirty="0"/>
          </a:p>
        </p:txBody>
      </p:sp>
    </p:spTree>
    <p:extLst>
      <p:ext uri="{BB962C8B-B14F-4D97-AF65-F5344CB8AC3E}">
        <p14:creationId xmlns:p14="http://schemas.microsoft.com/office/powerpoint/2010/main" val="10500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en-US" dirty="0">
                <a:solidFill>
                  <a:srgbClr val="FF0000"/>
                </a:solidFill>
              </a:rPr>
              <a:t>Remember! </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Not all The literature that you have collected should be incorporated within the review of the literature, for there surely some works which are irrelevant – that is to say, they do not contain information which is good enough for your research. So you need to choose only the works which are relevant and authoritative. </a:t>
            </a:r>
          </a:p>
          <a:p>
            <a:endParaRPr lang="en-US" dirty="0"/>
          </a:p>
        </p:txBody>
      </p:sp>
    </p:spTree>
    <p:extLst>
      <p:ext uri="{BB962C8B-B14F-4D97-AF65-F5344CB8AC3E}">
        <p14:creationId xmlns:p14="http://schemas.microsoft.com/office/powerpoint/2010/main" val="33617402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20688"/>
            <a:ext cx="8229600" cy="1143000"/>
          </a:xfrm>
        </p:spPr>
        <p:txBody>
          <a:bodyPr>
            <a:normAutofit fontScale="90000"/>
          </a:bodyPr>
          <a:lstStyle/>
          <a:p>
            <a:r>
              <a:rPr lang="en-US" b="1" dirty="0">
                <a:solidFill>
                  <a:srgbClr val="FF0000"/>
                </a:solidFill>
                <a:latin typeface="Book Antiqua" pitchFamily="18" charset="0"/>
                <a:ea typeface="Calibri"/>
                <a:cs typeface="Arial"/>
              </a:rPr>
              <a:t>Evaluating and selecting theories and literature critically.</a:t>
            </a:r>
            <a:r>
              <a:rPr lang="en-US" sz="6600" dirty="0">
                <a:ea typeface="Calibri"/>
                <a:cs typeface="Arial"/>
              </a:rPr>
              <a:t/>
            </a:r>
            <a:br>
              <a:rPr lang="en-US" sz="6600" dirty="0">
                <a:ea typeface="Calibri"/>
                <a:cs typeface="Arial"/>
              </a:rPr>
            </a:br>
            <a:endParaRPr lang="en-US" dirty="0"/>
          </a:p>
        </p:txBody>
      </p:sp>
      <p:sp>
        <p:nvSpPr>
          <p:cNvPr id="3" name="Espace réservé du contenu 2"/>
          <p:cNvSpPr>
            <a:spLocks noGrp="1"/>
          </p:cNvSpPr>
          <p:nvPr>
            <p:ph idx="1"/>
          </p:nvPr>
        </p:nvSpPr>
        <p:spPr>
          <a:xfrm>
            <a:off x="467544" y="1700808"/>
            <a:ext cx="8229600" cy="4525963"/>
          </a:xfrm>
        </p:spPr>
        <p:txBody>
          <a:bodyPr>
            <a:normAutofit fontScale="92500" lnSpcReduction="10000"/>
          </a:bodyPr>
          <a:lstStyle/>
          <a:p>
            <a:pPr lvl="0" algn="just">
              <a:lnSpc>
                <a:spcPct val="115000"/>
              </a:lnSpc>
              <a:buFont typeface="+mj-lt"/>
              <a:buAutoNum type="arabicPeriod"/>
            </a:pPr>
            <a:r>
              <a:rPr lang="en-US" sz="1800" dirty="0">
                <a:solidFill>
                  <a:srgbClr val="00B050"/>
                </a:solidFill>
                <a:latin typeface="Book Antiqua"/>
                <a:ea typeface="Calibri"/>
                <a:cs typeface="Arial"/>
              </a:rPr>
              <a:t>Give priorities: </a:t>
            </a:r>
            <a:r>
              <a:rPr lang="en-US" sz="1800" dirty="0">
                <a:solidFill>
                  <a:prstClr val="black"/>
                </a:solidFill>
                <a:latin typeface="Book Antiqua"/>
                <a:ea typeface="Calibri"/>
                <a:cs typeface="Arial"/>
              </a:rPr>
              <a:t>you have to start with journal article because there is a board of editors who blindly review an article before it is published; then proceed to books, then conference papers, dissertations, theses, and finally non-reviewed articles to Web Site like the ones published in Morocco World News. </a:t>
            </a:r>
            <a:endParaRPr lang="en-US" sz="1500" dirty="0">
              <a:solidFill>
                <a:prstClr val="black"/>
              </a:solidFill>
              <a:ea typeface="Calibri"/>
              <a:cs typeface="Arial"/>
            </a:endParaRPr>
          </a:p>
          <a:p>
            <a:pPr lvl="0" algn="just">
              <a:lnSpc>
                <a:spcPct val="115000"/>
              </a:lnSpc>
              <a:buFont typeface="+mj-lt"/>
              <a:buAutoNum type="arabicPeriod"/>
            </a:pPr>
            <a:r>
              <a:rPr lang="en-US" sz="1800" dirty="0">
                <a:solidFill>
                  <a:srgbClr val="00B050"/>
                </a:solidFill>
                <a:latin typeface="Book Antiqua"/>
                <a:ea typeface="Calibri"/>
                <a:cs typeface="Arial"/>
              </a:rPr>
              <a:t>Evaluate and select both quantitative and qualitative research studies in the light of such questions as: </a:t>
            </a:r>
            <a:r>
              <a:rPr lang="en-US" sz="1800" dirty="0">
                <a:solidFill>
                  <a:prstClr val="black"/>
                </a:solidFill>
                <a:latin typeface="Book Antiqua"/>
                <a:ea typeface="Calibri"/>
                <a:cs typeface="Arial"/>
              </a:rPr>
              <a:t>is the claim of the author well-justified? Are the hypotheses well-constructed? Are research instruments reliable? Are the findings and results valid? Is there consistency in presenting the research report?</a:t>
            </a:r>
            <a:endParaRPr lang="en-US" sz="1500" dirty="0">
              <a:solidFill>
                <a:prstClr val="black"/>
              </a:solidFill>
              <a:ea typeface="Calibri"/>
              <a:cs typeface="Arial"/>
            </a:endParaRPr>
          </a:p>
          <a:p>
            <a:pPr lvl="0" algn="just">
              <a:lnSpc>
                <a:spcPct val="115000"/>
              </a:lnSpc>
              <a:buFont typeface="+mj-lt"/>
              <a:buAutoNum type="arabicPeriod"/>
            </a:pPr>
            <a:r>
              <a:rPr lang="en-US" sz="1800" dirty="0">
                <a:solidFill>
                  <a:srgbClr val="00B050"/>
                </a:solidFill>
                <a:latin typeface="Book Antiqua"/>
                <a:ea typeface="Calibri"/>
                <a:cs typeface="Arial"/>
              </a:rPr>
              <a:t>See whether or not a work is relevant to your research:</a:t>
            </a:r>
            <a:r>
              <a:rPr lang="en-US" sz="1800" dirty="0">
                <a:solidFill>
                  <a:prstClr val="black"/>
                </a:solidFill>
                <a:latin typeface="Book Antiqua"/>
                <a:ea typeface="Calibri"/>
                <a:cs typeface="Arial"/>
              </a:rPr>
              <a:t> you can do that by examining titles, abstract, headings, table contents, and reference lists.</a:t>
            </a:r>
            <a:endParaRPr lang="en-US" sz="1500" dirty="0">
              <a:solidFill>
                <a:prstClr val="black"/>
              </a:solidFill>
              <a:ea typeface="Calibri"/>
              <a:cs typeface="Arial"/>
            </a:endParaRPr>
          </a:p>
          <a:p>
            <a:pPr lvl="0" algn="just">
              <a:lnSpc>
                <a:spcPct val="115000"/>
              </a:lnSpc>
              <a:spcAft>
                <a:spcPts val="1000"/>
              </a:spcAft>
              <a:buFont typeface="+mj-lt"/>
              <a:buAutoNum type="arabicPeriod"/>
            </a:pPr>
            <a:r>
              <a:rPr lang="en-US" sz="1800" dirty="0">
                <a:solidFill>
                  <a:prstClr val="black"/>
                </a:solidFill>
                <a:latin typeface="Book Antiqua"/>
                <a:ea typeface="Calibri"/>
                <a:cs typeface="Arial"/>
              </a:rPr>
              <a:t>See whether or not a work is available: you have to make sure that you can have work that you have selected either from a library or form an online library or Web Site. </a:t>
            </a:r>
            <a:endParaRPr lang="en-US" sz="1500" dirty="0">
              <a:solidFill>
                <a:prstClr val="black"/>
              </a:solidFill>
              <a:ea typeface="Calibri"/>
              <a:cs typeface="Arial"/>
            </a:endParaRPr>
          </a:p>
          <a:p>
            <a:pPr marL="0" indent="0">
              <a:buNone/>
            </a:pPr>
            <a:endParaRPr lang="en-US" dirty="0"/>
          </a:p>
        </p:txBody>
      </p:sp>
    </p:spTree>
    <p:extLst>
      <p:ext uri="{BB962C8B-B14F-4D97-AF65-F5344CB8AC3E}">
        <p14:creationId xmlns:p14="http://schemas.microsoft.com/office/powerpoint/2010/main" val="173125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000" b="1" i="1" dirty="0">
                <a:solidFill>
                  <a:srgbClr val="FF0000"/>
                </a:solidFill>
                <a:latin typeface="Book Antiqua"/>
                <a:ea typeface="Calibri"/>
                <a:cs typeface="Arial"/>
              </a:rPr>
              <a:t>Organizing the selected works for the literature review</a:t>
            </a:r>
            <a:r>
              <a:rPr lang="en-US" sz="3600" dirty="0">
                <a:solidFill>
                  <a:prstClr val="black"/>
                </a:solidFill>
                <a:ea typeface="Calibri"/>
                <a:cs typeface="Arial"/>
              </a:rPr>
              <a:t/>
            </a:r>
            <a:br>
              <a:rPr lang="en-US" sz="3600" dirty="0">
                <a:solidFill>
                  <a:prstClr val="black"/>
                </a:solidFill>
                <a:ea typeface="Calibri"/>
                <a:cs typeface="Arial"/>
              </a:rPr>
            </a:br>
            <a:endParaRPr lang="en-US" dirty="0"/>
          </a:p>
        </p:txBody>
      </p:sp>
      <p:sp>
        <p:nvSpPr>
          <p:cNvPr id="4" name="Espace réservé du contenu 2"/>
          <p:cNvSpPr>
            <a:spLocks noGrp="1"/>
          </p:cNvSpPr>
          <p:nvPr>
            <p:ph idx="1"/>
          </p:nvPr>
        </p:nvSpPr>
        <p:spPr>
          <a:xfrm>
            <a:off x="457200" y="1124744"/>
            <a:ext cx="8229600" cy="5001419"/>
          </a:xfrm>
        </p:spPr>
        <p:txBody>
          <a:bodyPr>
            <a:normAutofit fontScale="40000" lnSpcReduction="20000"/>
          </a:bodyPr>
          <a:lstStyle/>
          <a:p>
            <a:pPr lvl="0" algn="just">
              <a:lnSpc>
                <a:spcPct val="115000"/>
              </a:lnSpc>
              <a:buFont typeface="+mj-lt"/>
              <a:buAutoNum type="arabicPeriod"/>
            </a:pPr>
            <a:r>
              <a:rPr lang="en-US" sz="3400" dirty="0">
                <a:solidFill>
                  <a:srgbClr val="00B050"/>
                </a:solidFill>
                <a:latin typeface="Book Antiqua"/>
                <a:ea typeface="Calibri"/>
                <a:cs typeface="Arial"/>
              </a:rPr>
              <a:t>Getting works handy</a:t>
            </a:r>
            <a:r>
              <a:rPr lang="en-US" sz="3400" dirty="0">
                <a:latin typeface="Book Antiqua"/>
                <a:ea typeface="Calibri"/>
                <a:cs typeface="Arial"/>
              </a:rPr>
              <a:t>: after the location or selection of relevant works, you have to make sure that they are handy – that is to say, you can use them easily. To get them handy, you need to download and copy them. The most important things is to file them; you can store them in your house library or on your personal computer. File them in sets according to themes, titles, or key words. This will make it easy for you to use them. </a:t>
            </a:r>
            <a:endParaRPr lang="en-US" sz="3400" dirty="0">
              <a:ea typeface="Calibri"/>
              <a:cs typeface="Arial"/>
            </a:endParaRPr>
          </a:p>
          <a:p>
            <a:pPr lvl="0" algn="just">
              <a:lnSpc>
                <a:spcPct val="115000"/>
              </a:lnSpc>
              <a:buFont typeface="+mj-lt"/>
              <a:buAutoNum type="arabicPeriod"/>
            </a:pPr>
            <a:r>
              <a:rPr lang="en-US" sz="3400" dirty="0">
                <a:solidFill>
                  <a:srgbClr val="00B050"/>
                </a:solidFill>
                <a:latin typeface="Book Antiqua"/>
                <a:ea typeface="Calibri"/>
                <a:cs typeface="Arial"/>
              </a:rPr>
              <a:t>Reading sources, taking notes, and writing précis: </a:t>
            </a:r>
            <a:r>
              <a:rPr lang="en-US" sz="3400" dirty="0">
                <a:latin typeface="Book Antiqua"/>
                <a:ea typeface="Calibri"/>
                <a:cs typeface="Arial"/>
              </a:rPr>
              <a:t>one you file the sources to be used in a written review, then comes reading the sources, taking notes, and writing précis.  Read with a purpose. Your purpose should be to write an abstract or précis of the work you are reading. Hence, you have to read a work and take notes which you will use in the abstract. Your focus should be on the following elements: research problem; research questions or hypotheses; data collection and analysis procedures; and results. Your précis of a work should contain these elements starting with the research problem to results. You have to use a style manual for documenting your abstract; otherwise, you would not be able to refer to the text from which you have taken information. </a:t>
            </a:r>
            <a:endParaRPr lang="en-US" sz="3400" dirty="0">
              <a:ea typeface="Calibri"/>
              <a:cs typeface="Arial"/>
            </a:endParaRPr>
          </a:p>
          <a:p>
            <a:pPr lvl="0" algn="just">
              <a:lnSpc>
                <a:spcPct val="115000"/>
              </a:lnSpc>
              <a:spcAft>
                <a:spcPts val="1000"/>
              </a:spcAft>
              <a:buFont typeface="+mj-lt"/>
              <a:buAutoNum type="arabicPeriod"/>
            </a:pPr>
            <a:r>
              <a:rPr lang="en-US" sz="3400" dirty="0">
                <a:solidFill>
                  <a:srgbClr val="00B050"/>
                </a:solidFill>
                <a:latin typeface="Book Antiqua"/>
                <a:ea typeface="Calibri"/>
                <a:cs typeface="Arial"/>
              </a:rPr>
              <a:t>Develop relationships between abstracts: </a:t>
            </a:r>
            <a:r>
              <a:rPr lang="en-US" sz="3400" dirty="0">
                <a:latin typeface="Book Antiqua"/>
                <a:ea typeface="Calibri"/>
                <a:cs typeface="Arial"/>
              </a:rPr>
              <a:t>Always remember that a review of the literature is not a summary of earlier works, nor is it a collection of précis. Rather, it is a kind of interviewing précis. Therefore, you need to organize in set the abstracts that close in the treatment of a topic or theme because you will have to mingle or interweave them in a written synthesis. </a:t>
            </a:r>
            <a:endParaRPr lang="en-US" sz="3400" dirty="0">
              <a:ea typeface="Calibri"/>
              <a:cs typeface="Arial"/>
            </a:endParaRPr>
          </a:p>
          <a:p>
            <a:pPr marL="0" indent="0">
              <a:buNone/>
            </a:pPr>
            <a:endParaRPr lang="en-US" dirty="0"/>
          </a:p>
        </p:txBody>
      </p:sp>
    </p:spTree>
    <p:extLst>
      <p:ext uri="{BB962C8B-B14F-4D97-AF65-F5344CB8AC3E}">
        <p14:creationId xmlns:p14="http://schemas.microsoft.com/office/powerpoint/2010/main" val="113031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FF0000"/>
                </a:solidFill>
                <a:latin typeface="Book Antiqua" pitchFamily="18" charset="0"/>
              </a:rPr>
              <a:t>Writing the literature review</a:t>
            </a:r>
            <a:endParaRPr lang="en-US" dirty="0"/>
          </a:p>
        </p:txBody>
      </p:sp>
      <p:sp>
        <p:nvSpPr>
          <p:cNvPr id="3" name="Espace réservé du contenu 2"/>
          <p:cNvSpPr>
            <a:spLocks noGrp="1"/>
          </p:cNvSpPr>
          <p:nvPr>
            <p:ph idx="1"/>
          </p:nvPr>
        </p:nvSpPr>
        <p:spPr/>
        <p:txBody>
          <a:bodyPr>
            <a:normAutofit fontScale="92500"/>
          </a:bodyPr>
          <a:lstStyle/>
          <a:p>
            <a:pPr marL="0" lvl="0" indent="0" algn="just">
              <a:lnSpc>
                <a:spcPct val="115000"/>
              </a:lnSpc>
              <a:spcAft>
                <a:spcPts val="1000"/>
              </a:spcAft>
              <a:buNone/>
            </a:pPr>
            <a:r>
              <a:rPr lang="en-US" sz="2000" dirty="0">
                <a:solidFill>
                  <a:srgbClr val="00B050"/>
                </a:solidFill>
                <a:latin typeface="Book Antiqua"/>
                <a:ea typeface="Calibri"/>
                <a:cs typeface="Arial"/>
              </a:rPr>
              <a:t>Considering the extent of the review of literature</a:t>
            </a:r>
            <a:endParaRPr lang="en-US" sz="1800" dirty="0">
              <a:solidFill>
                <a:srgbClr val="00B050"/>
              </a:solidFill>
              <a:ea typeface="Calibri"/>
              <a:cs typeface="Arial"/>
            </a:endParaRPr>
          </a:p>
          <a:p>
            <a:pPr marL="0" lvl="0" indent="0" algn="just">
              <a:lnSpc>
                <a:spcPct val="115000"/>
              </a:lnSpc>
              <a:spcAft>
                <a:spcPts val="1000"/>
              </a:spcAft>
              <a:buNone/>
            </a:pPr>
            <a:r>
              <a:rPr lang="en-US" sz="2000" dirty="0">
                <a:solidFill>
                  <a:prstClr val="black"/>
                </a:solidFill>
                <a:latin typeface="Book Antiqua"/>
                <a:ea typeface="Calibri"/>
                <a:cs typeface="Arial"/>
              </a:rPr>
              <a:t>A matter that remains controversial is the length of the review of the literature. Students usually ask: how many pages should I use in a review of the literature? Well, the length of the review of literature depends on the number of works you are citing, the type of the review of literature you are writing, and the recommendations of your supervisor. However, the longer a review of literature is, the more monotonous it becomes.   In other words, do not be concerned with writing many pages in your research paper because that might push you repeat material. Remember that your literature review should </a:t>
            </a:r>
            <a:r>
              <a:rPr lang="en-US" sz="2000" i="1" dirty="0">
                <a:solidFill>
                  <a:prstClr val="black"/>
                </a:solidFill>
                <a:latin typeface="Book Antiqua"/>
                <a:ea typeface="Calibri"/>
                <a:cs typeface="Arial"/>
              </a:rPr>
              <a:t>flow</a:t>
            </a:r>
            <a:r>
              <a:rPr lang="en-US" sz="2000" dirty="0">
                <a:solidFill>
                  <a:prstClr val="black"/>
                </a:solidFill>
                <a:latin typeface="Book Antiqua"/>
                <a:ea typeface="Calibri"/>
                <a:cs typeface="Arial"/>
              </a:rPr>
              <a:t>. Put differently, be concerned with writing it clearly and concisely, the number of pages will be decided per se. Perhaps this is the best piece of advice that can be given to student researchers. </a:t>
            </a:r>
            <a:endParaRPr lang="en-US" sz="1800" dirty="0">
              <a:solidFill>
                <a:prstClr val="black"/>
              </a:solidFill>
              <a:ea typeface="Calibri"/>
              <a:cs typeface="Arial"/>
            </a:endParaRPr>
          </a:p>
          <a:p>
            <a:pPr marL="0" indent="0">
              <a:buNone/>
            </a:pPr>
            <a:endParaRPr lang="en-US" dirty="0"/>
          </a:p>
        </p:txBody>
      </p:sp>
    </p:spTree>
    <p:extLst>
      <p:ext uri="{BB962C8B-B14F-4D97-AF65-F5344CB8AC3E}">
        <p14:creationId xmlns:p14="http://schemas.microsoft.com/office/powerpoint/2010/main" val="231221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lvl="0" indent="0" algn="just">
              <a:lnSpc>
                <a:spcPct val="115000"/>
              </a:lnSpc>
              <a:spcAft>
                <a:spcPts val="1000"/>
              </a:spcAft>
              <a:buNone/>
            </a:pPr>
            <a:r>
              <a:rPr lang="en-US" dirty="0">
                <a:solidFill>
                  <a:srgbClr val="00B050"/>
                </a:solidFill>
                <a:latin typeface="Book Antiqua"/>
                <a:ea typeface="Calibri"/>
                <a:cs typeface="Arial"/>
              </a:rPr>
              <a:t>Considering the types of literature review</a:t>
            </a:r>
            <a:endParaRPr lang="en-US" sz="2800" dirty="0">
              <a:solidFill>
                <a:srgbClr val="00B050"/>
              </a:solidFill>
              <a:ea typeface="Calibri"/>
              <a:cs typeface="Arial"/>
            </a:endParaRPr>
          </a:p>
          <a:p>
            <a:pPr marL="0" lvl="0" indent="0" algn="just">
              <a:lnSpc>
                <a:spcPct val="115000"/>
              </a:lnSpc>
              <a:spcAft>
                <a:spcPts val="1000"/>
              </a:spcAft>
              <a:buNone/>
            </a:pPr>
            <a:r>
              <a:rPr lang="en-US" dirty="0">
                <a:solidFill>
                  <a:prstClr val="black"/>
                </a:solidFill>
                <a:latin typeface="Book Antiqua"/>
                <a:ea typeface="Calibri"/>
                <a:cs typeface="Arial"/>
              </a:rPr>
              <a:t>There two types of literature review: </a:t>
            </a:r>
            <a:r>
              <a:rPr lang="en-US" dirty="0">
                <a:solidFill>
                  <a:srgbClr val="FF0000"/>
                </a:solidFill>
                <a:latin typeface="Book Antiqua"/>
                <a:ea typeface="Calibri"/>
                <a:cs typeface="Arial"/>
              </a:rPr>
              <a:t>thematic review </a:t>
            </a:r>
            <a:r>
              <a:rPr lang="en-US" dirty="0">
                <a:solidFill>
                  <a:prstClr val="black"/>
                </a:solidFill>
                <a:latin typeface="Book Antiqua"/>
                <a:ea typeface="Calibri"/>
                <a:cs typeface="Arial"/>
              </a:rPr>
              <a:t>and </a:t>
            </a:r>
            <a:r>
              <a:rPr lang="en-US" dirty="0">
                <a:solidFill>
                  <a:srgbClr val="FF0000"/>
                </a:solidFill>
                <a:latin typeface="Book Antiqua"/>
                <a:ea typeface="Calibri"/>
                <a:cs typeface="Arial"/>
              </a:rPr>
              <a:t>study-to-study review</a:t>
            </a:r>
            <a:endParaRPr lang="en-US" dirty="0"/>
          </a:p>
        </p:txBody>
      </p:sp>
    </p:spTree>
    <p:extLst>
      <p:ext uri="{BB962C8B-B14F-4D97-AF65-F5344CB8AC3E}">
        <p14:creationId xmlns:p14="http://schemas.microsoft.com/office/powerpoint/2010/main" val="84169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Slid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456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00B050"/>
                </a:solidFill>
              </a:rPr>
              <a:t>Thematic Review</a:t>
            </a:r>
            <a:endParaRPr lang="en-US" dirty="0">
              <a:solidFill>
                <a:srgbClr val="00B050"/>
              </a:solidFill>
            </a:endParaRPr>
          </a:p>
        </p:txBody>
      </p:sp>
      <p:sp>
        <p:nvSpPr>
          <p:cNvPr id="3" name="Espace réservé du contenu 2"/>
          <p:cNvSpPr>
            <a:spLocks noGrp="1"/>
          </p:cNvSpPr>
          <p:nvPr>
            <p:ph idx="1"/>
          </p:nvPr>
        </p:nvSpPr>
        <p:spPr/>
        <p:txBody>
          <a:bodyPr>
            <a:normAutofit fontScale="92500" lnSpcReduction="10000"/>
          </a:bodyPr>
          <a:lstStyle/>
          <a:p>
            <a:pPr marL="0" lvl="0" indent="0" algn="just">
              <a:lnSpc>
                <a:spcPct val="115000"/>
              </a:lnSpc>
              <a:spcAft>
                <a:spcPts val="1000"/>
              </a:spcAft>
              <a:buNone/>
            </a:pPr>
            <a:r>
              <a:rPr lang="en-US" sz="1800" dirty="0">
                <a:solidFill>
                  <a:prstClr val="black"/>
                </a:solidFill>
                <a:latin typeface="Book Antiqua"/>
                <a:ea typeface="Calibri"/>
                <a:cs typeface="Arial"/>
              </a:rPr>
              <a:t>English language teaching must not be viewed as an international activity (Fishman, 1987; Cooke, 1988; Phillipson, 1992; Pennycook, 1994). It is an activity that results in linguistic imperialism (Phillipson, 1992; Canagarajah, 1999; Skutnabb-Kangas, 2000). Linguistic imperialism permeates language imperialism and cultural imperialism (Day, 1981; Phillipson, 1992; </a:t>
            </a:r>
            <a:r>
              <a:rPr lang="en-US" sz="1800" dirty="0" err="1">
                <a:solidFill>
                  <a:prstClr val="black"/>
                </a:solidFill>
                <a:latin typeface="Book Antiqua"/>
                <a:ea typeface="Calibri"/>
                <a:cs typeface="Arial"/>
              </a:rPr>
              <a:t>Rapatahana</a:t>
            </a:r>
            <a:r>
              <a:rPr lang="en-US" sz="1800" dirty="0">
                <a:solidFill>
                  <a:prstClr val="black"/>
                </a:solidFill>
                <a:latin typeface="Book Antiqua"/>
                <a:ea typeface="Calibri"/>
                <a:cs typeface="Arial"/>
              </a:rPr>
              <a:t> &amp; </a:t>
            </a:r>
            <a:r>
              <a:rPr lang="en-US" sz="1800" dirty="0" err="1">
                <a:solidFill>
                  <a:prstClr val="black"/>
                </a:solidFill>
                <a:latin typeface="Book Antiqua"/>
                <a:ea typeface="Calibri"/>
                <a:cs typeface="Arial"/>
              </a:rPr>
              <a:t>Bunce</a:t>
            </a:r>
            <a:r>
              <a:rPr lang="en-US" sz="1800" dirty="0">
                <a:solidFill>
                  <a:prstClr val="black"/>
                </a:solidFill>
                <a:latin typeface="Book Antiqua"/>
                <a:ea typeface="Calibri"/>
                <a:cs typeface="Arial"/>
              </a:rPr>
              <a:t>, 2102). Language imperialism in ELT classroom in non-native-English- speaking countries occurs when structural and cultural inequalities are established between English and mother languages, and it means the replacement of the latter languages by the former language (</a:t>
            </a:r>
            <a:r>
              <a:rPr lang="en-US" sz="1800" dirty="0" err="1">
                <a:solidFill>
                  <a:prstClr val="black"/>
                </a:solidFill>
                <a:latin typeface="Book Antiqua"/>
                <a:ea typeface="Calibri"/>
                <a:cs typeface="Arial"/>
              </a:rPr>
              <a:t>Ansre</a:t>
            </a:r>
            <a:r>
              <a:rPr lang="en-US" sz="1800" dirty="0">
                <a:solidFill>
                  <a:prstClr val="black"/>
                </a:solidFill>
                <a:latin typeface="Book Antiqua"/>
                <a:ea typeface="Calibri"/>
                <a:cs typeface="Arial"/>
              </a:rPr>
              <a:t>, 1979; Phillipson, 1992; Pennycook, 1994; Skutnabb-Kangas, 2000). Cultural imperialism happens as a result of bribing people in the periphery into accepting and adopting the cultural elements embedded in English (Gandhi, 1927; Schiller, 1976; Phillipson, 1992). Thus, ELT must be viewed as an activity that is fraught with linguistic and cultural ramifications (cf. Judd, 1983; Fishman, 1987; Cooke, 1988; Phillipson, 1992).  </a:t>
            </a:r>
            <a:endParaRPr lang="en-US" sz="1800" dirty="0">
              <a:solidFill>
                <a:prstClr val="black"/>
              </a:solidFill>
              <a:ea typeface="Calibri"/>
              <a:cs typeface="Arial"/>
            </a:endParaRPr>
          </a:p>
          <a:p>
            <a:pPr marL="0" lvl="0" indent="0">
              <a:buNone/>
            </a:pPr>
            <a:r>
              <a:rPr lang="en-US" sz="1800" b="1" dirty="0">
                <a:solidFill>
                  <a:prstClr val="black"/>
                </a:solidFill>
              </a:rPr>
              <a:t>Read the paragraph carefully and state what characterizes a thematic review.</a:t>
            </a:r>
          </a:p>
          <a:p>
            <a:endParaRPr lang="en-US" dirty="0"/>
          </a:p>
        </p:txBody>
      </p:sp>
    </p:spTree>
    <p:extLst>
      <p:ext uri="{BB962C8B-B14F-4D97-AF65-F5344CB8AC3E}">
        <p14:creationId xmlns:p14="http://schemas.microsoft.com/office/powerpoint/2010/main" val="1695217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FF0000"/>
                </a:solidFill>
              </a:rPr>
              <a:t>Study-by-study review</a:t>
            </a:r>
            <a:endParaRPr lang="en-US" dirty="0"/>
          </a:p>
        </p:txBody>
      </p:sp>
      <p:sp>
        <p:nvSpPr>
          <p:cNvPr id="3" name="Espace réservé du contenu 2"/>
          <p:cNvSpPr>
            <a:spLocks noGrp="1"/>
          </p:cNvSpPr>
          <p:nvPr>
            <p:ph idx="1"/>
          </p:nvPr>
        </p:nvSpPr>
        <p:spPr/>
        <p:txBody>
          <a:bodyPr/>
          <a:lstStyle/>
          <a:p>
            <a:pPr marL="0" indent="0" algn="just">
              <a:buNone/>
            </a:pPr>
            <a:r>
              <a:rPr lang="en-US" dirty="0">
                <a:latin typeface="Book Antiqua"/>
                <a:ea typeface="Calibri"/>
                <a:cs typeface="Arial"/>
              </a:rPr>
              <a:t>In contrast to the thematic review, a study-by-study review involves a broad theme and detailed review of each study related to it. To clarify this, the broad theme might be English language teaching and linguistic imperialism, so a researcher has to review each work separately in detail. How a study-by-study review should be written is indicated in the chart below: </a:t>
            </a:r>
            <a:endParaRPr lang="en-US" dirty="0">
              <a:ea typeface="Calibri"/>
              <a:cs typeface="Arial"/>
            </a:endParaRPr>
          </a:p>
          <a:p>
            <a:pPr marL="0" indent="0">
              <a:buNone/>
            </a:pPr>
            <a:endParaRPr lang="en-US" dirty="0"/>
          </a:p>
        </p:txBody>
      </p:sp>
    </p:spTree>
    <p:extLst>
      <p:ext uri="{BB962C8B-B14F-4D97-AF65-F5344CB8AC3E}">
        <p14:creationId xmlns:p14="http://schemas.microsoft.com/office/powerpoint/2010/main" val="4126751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668431" cy="5544616"/>
          </a:xfrm>
          <a:prstGeom prst="rect">
            <a:avLst/>
          </a:prstGeom>
          <a:noFill/>
          <a:ln>
            <a:noFill/>
          </a:ln>
        </p:spPr>
      </p:pic>
    </p:spTree>
    <p:extLst>
      <p:ext uri="{BB962C8B-B14F-4D97-AF65-F5344CB8AC3E}">
        <p14:creationId xmlns:p14="http://schemas.microsoft.com/office/powerpoint/2010/main" val="2177596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616624"/>
          </a:xfrm>
        </p:spPr>
        <p:txBody>
          <a:bodyPr>
            <a:normAutofit fontScale="62500" lnSpcReduction="20000"/>
          </a:bodyPr>
          <a:lstStyle/>
          <a:p>
            <a:pPr marL="0" indent="0" algn="ctr">
              <a:lnSpc>
                <a:spcPct val="115000"/>
              </a:lnSpc>
              <a:spcAft>
                <a:spcPts val="1000"/>
              </a:spcAft>
              <a:buNone/>
            </a:pPr>
            <a:r>
              <a:rPr lang="en-US" dirty="0" smtClean="0">
                <a:solidFill>
                  <a:srgbClr val="00B050"/>
                </a:solidFill>
                <a:latin typeface="Book Antiqua"/>
                <a:ea typeface="Calibri"/>
                <a:cs typeface="Arial"/>
              </a:rPr>
              <a:t>Concluding the Review of the Literature </a:t>
            </a:r>
          </a:p>
          <a:p>
            <a:pPr marL="0" indent="0" algn="just">
              <a:lnSpc>
                <a:spcPct val="115000"/>
              </a:lnSpc>
              <a:spcAft>
                <a:spcPts val="1000"/>
              </a:spcAft>
              <a:buNone/>
            </a:pPr>
            <a:endParaRPr lang="en-US" dirty="0">
              <a:latin typeface="Book Antiqua"/>
              <a:ea typeface="Calibri"/>
              <a:cs typeface="Arial"/>
            </a:endParaRPr>
          </a:p>
          <a:p>
            <a:pPr marL="0" indent="0" algn="just">
              <a:lnSpc>
                <a:spcPct val="115000"/>
              </a:lnSpc>
              <a:spcAft>
                <a:spcPts val="1000"/>
              </a:spcAft>
              <a:buNone/>
            </a:pPr>
            <a:r>
              <a:rPr lang="en-US" dirty="0" smtClean="0">
                <a:latin typeface="Book Antiqua"/>
                <a:ea typeface="Calibri"/>
                <a:cs typeface="Arial"/>
              </a:rPr>
              <a:t>The </a:t>
            </a:r>
            <a:r>
              <a:rPr lang="en-US" dirty="0">
                <a:latin typeface="Book Antiqua"/>
                <a:ea typeface="Calibri"/>
                <a:cs typeface="Arial"/>
              </a:rPr>
              <a:t>most important section in a review of literature is that last section where you have to show the linkage between all the themes that you have included in the review, the connection between these themes and your research topic, and the originality of your research problem. To write good concluding statements, you need to do the following:</a:t>
            </a:r>
            <a:endParaRPr lang="en-US" sz="2800" dirty="0">
              <a:ea typeface="Calibri"/>
              <a:cs typeface="Arial"/>
            </a:endParaRPr>
          </a:p>
          <a:p>
            <a:pPr lvl="0" algn="just">
              <a:lnSpc>
                <a:spcPct val="115000"/>
              </a:lnSpc>
              <a:spcAft>
                <a:spcPts val="1000"/>
              </a:spcAft>
              <a:buFont typeface="+mj-lt"/>
              <a:buAutoNum type="arabicPeriod"/>
            </a:pPr>
            <a:r>
              <a:rPr lang="en-US" dirty="0">
                <a:latin typeface="Book Antiqua"/>
                <a:ea typeface="Calibri"/>
                <a:cs typeface="Arial"/>
              </a:rPr>
              <a:t>Summarize all the themes in a cohesive and coherent whole. Be clear and concise; otherwise, you would be repetitive. </a:t>
            </a:r>
            <a:endParaRPr lang="en-US" sz="2800" dirty="0">
              <a:ea typeface="Calibri"/>
              <a:cs typeface="Arial"/>
            </a:endParaRPr>
          </a:p>
          <a:p>
            <a:pPr lvl="0" algn="just">
              <a:lnSpc>
                <a:spcPct val="115000"/>
              </a:lnSpc>
              <a:spcAft>
                <a:spcPts val="1000"/>
              </a:spcAft>
              <a:buFont typeface="+mj-lt"/>
              <a:buAutoNum type="arabicPeriod"/>
            </a:pPr>
            <a:r>
              <a:rPr lang="en-US" dirty="0">
                <a:latin typeface="Book Antiqua"/>
                <a:ea typeface="Calibri"/>
                <a:cs typeface="Arial"/>
              </a:rPr>
              <a:t>Indicate that your research problem is important by stating the gap or gaps in previous research. To figure out these gaps, evaluate works in terms of methodology used, research design followed, results obtained, etc. Explain that your research study is important as it is intended to fill in these gaps. Depending on these gaps, you can formulate your research hypotheses or questions. You can evaluate previous works relying on relevant theories</a:t>
            </a:r>
            <a:endParaRPr lang="en-US" dirty="0"/>
          </a:p>
        </p:txBody>
      </p:sp>
    </p:spTree>
    <p:extLst>
      <p:ext uri="{BB962C8B-B14F-4D97-AF65-F5344CB8AC3E}">
        <p14:creationId xmlns:p14="http://schemas.microsoft.com/office/powerpoint/2010/main" val="2547890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Important note for all students</a:t>
            </a:r>
            <a:endParaRPr lang="en-US" dirty="0">
              <a:solidFill>
                <a:srgbClr val="FF0000"/>
              </a:solidFill>
            </a:endParaRPr>
          </a:p>
        </p:txBody>
      </p:sp>
      <p:sp>
        <p:nvSpPr>
          <p:cNvPr id="3" name="Espace réservé du contenu 2"/>
          <p:cNvSpPr>
            <a:spLocks noGrp="1"/>
          </p:cNvSpPr>
          <p:nvPr>
            <p:ph idx="1"/>
          </p:nvPr>
        </p:nvSpPr>
        <p:spPr>
          <a:xfrm>
            <a:off x="457200" y="1600200"/>
            <a:ext cx="8229600" cy="4853136"/>
          </a:xfrm>
        </p:spPr>
        <p:txBody>
          <a:bodyPr>
            <a:normAutofit/>
          </a:bodyPr>
          <a:lstStyle/>
          <a:p>
            <a:pPr marL="0" indent="0" algn="just">
              <a:buNone/>
            </a:pPr>
            <a:r>
              <a:rPr lang="en-US" dirty="0" smtClean="0"/>
              <a:t>These are the most important lessons in the course. Study them carefully and start writing your research paper. Here are two links that you will need:</a:t>
            </a:r>
          </a:p>
          <a:p>
            <a:pPr marL="0" indent="0" algn="just">
              <a:buNone/>
            </a:pPr>
            <a:r>
              <a:rPr lang="en-US" dirty="0" smtClean="0">
                <a:hlinkClick r:id="rId2"/>
              </a:rPr>
              <a:t>Lahbib-Lamrid@hotmail.fr</a:t>
            </a:r>
            <a:endParaRPr lang="en-US" dirty="0" smtClean="0"/>
          </a:p>
          <a:p>
            <a:pPr marL="0" indent="0" algn="just">
              <a:buNone/>
            </a:pPr>
            <a:r>
              <a:rPr lang="en-US" dirty="0" smtClean="0">
                <a:solidFill>
                  <a:srgbClr val="0070C0"/>
                </a:solidFill>
              </a:rPr>
              <a:t>An Introduction to Scholarly Writing and Research </a:t>
            </a:r>
            <a:r>
              <a:rPr lang="en-US" dirty="0" smtClean="0"/>
              <a:t>(this is a </a:t>
            </a:r>
            <a:r>
              <a:rPr lang="en-US" dirty="0" err="1" smtClean="0"/>
              <a:t>facebook</a:t>
            </a:r>
            <a:r>
              <a:rPr lang="en-US" dirty="0" smtClean="0"/>
              <a:t> group that I have recently created for resuming the course. Join us there)</a:t>
            </a:r>
          </a:p>
          <a:p>
            <a:pPr marL="0" indent="0">
              <a:buNone/>
            </a:pPr>
            <a:endParaRPr lang="en-US" dirty="0">
              <a:solidFill>
                <a:srgbClr val="0070C0"/>
              </a:solidFill>
            </a:endParaRPr>
          </a:p>
        </p:txBody>
      </p:sp>
    </p:spTree>
    <p:extLst>
      <p:ext uri="{BB962C8B-B14F-4D97-AF65-F5344CB8AC3E}">
        <p14:creationId xmlns:p14="http://schemas.microsoft.com/office/powerpoint/2010/main" val="428266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25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unnam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8876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3891</Words>
  <Application>Microsoft Office PowerPoint</Application>
  <PresentationFormat>Affichage à l'écran (4:3)</PresentationFormat>
  <Paragraphs>461</Paragraphs>
  <Slides>74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74</vt:i4>
      </vt:variant>
    </vt:vector>
  </HeadingPairs>
  <TitlesOfParts>
    <vt:vector size="81" baseType="lpstr">
      <vt:lpstr>Arial</vt:lpstr>
      <vt:lpstr>Arial Black</vt:lpstr>
      <vt:lpstr>Book Antiqua</vt:lpstr>
      <vt:lpstr>Calibri</vt:lpstr>
      <vt:lpstr>Times New Roman</vt:lpstr>
      <vt:lpstr>Wingdings</vt:lpstr>
      <vt:lpstr>Thème Office</vt:lpstr>
      <vt:lpstr>Advanced Composition and Introduction to Research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Advanced Composition and Introduction to Research</vt:lpstr>
      <vt:lpstr>To start a research, what is the first thing to begin with?</vt:lpstr>
      <vt:lpstr>What is research?</vt:lpstr>
      <vt:lpstr>Why is research important?</vt:lpstr>
      <vt:lpstr>What are the common problems with research today?</vt:lpstr>
      <vt:lpstr>What are the types of research?</vt:lpstr>
      <vt:lpstr>Major steps of research</vt:lpstr>
      <vt:lpstr>In qualitative research</vt:lpstr>
      <vt:lpstr>In mixed methods research </vt:lpstr>
      <vt:lpstr>In a literary research </vt:lpstr>
      <vt:lpstr>Présentation PowerPoint</vt:lpstr>
      <vt:lpstr>Présentation PowerPoint</vt:lpstr>
      <vt:lpstr>Choosing a research area/ topic and a research gap or problem </vt:lpstr>
      <vt:lpstr>Présentation PowerPoint</vt:lpstr>
      <vt:lpstr>Examples</vt:lpstr>
      <vt:lpstr>Présentation PowerPoint</vt:lpstr>
      <vt:lpstr>THE MOST IMPORTANT THING IS: </vt:lpstr>
      <vt:lpstr>Présentation PowerPoint</vt:lpstr>
      <vt:lpstr>Assignment</vt:lpstr>
      <vt:lpstr>Présentation PowerPoint</vt:lpstr>
      <vt:lpstr>What is the next thing to do?</vt:lpstr>
      <vt:lpstr>What are the major types of research?</vt:lpstr>
      <vt:lpstr>Présentation PowerPoint</vt:lpstr>
      <vt:lpstr>Présentation PowerPoint</vt:lpstr>
      <vt:lpstr>Important question to consider!</vt:lpstr>
      <vt:lpstr>Mixed method research</vt:lpstr>
      <vt:lpstr>Qualitative-quantitative research</vt:lpstr>
      <vt:lpstr>Literary research</vt:lpstr>
      <vt:lpstr>Présentation PowerPoint</vt:lpstr>
      <vt:lpstr>Présentation PowerPoint</vt:lpstr>
      <vt:lpstr>Formulating research hypotheses</vt:lpstr>
      <vt:lpstr>On what basis should hypotheses be formulated?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Conducting the Review of Literature</vt:lpstr>
      <vt:lpstr>Présentation PowerPoint</vt:lpstr>
      <vt:lpstr>Présentation PowerPoint</vt:lpstr>
      <vt:lpstr>Présentation PowerPoint</vt:lpstr>
      <vt:lpstr>Présentation PowerPoint</vt:lpstr>
      <vt:lpstr>Présentation PowerPoint</vt:lpstr>
      <vt:lpstr>Présentation PowerPoint</vt:lpstr>
      <vt:lpstr>Four steps for conducting the lit. review</vt:lpstr>
      <vt:lpstr>I- Identify/ select key terms</vt:lpstr>
      <vt:lpstr>Présentation PowerPoint</vt:lpstr>
      <vt:lpstr>Présentation PowerPoint</vt:lpstr>
      <vt:lpstr>How to choose key terms?</vt:lpstr>
      <vt:lpstr>II- Locate literature</vt:lpstr>
      <vt:lpstr>How to select relevant literature?</vt:lpstr>
      <vt:lpstr>5- Search for different types of literature</vt:lpstr>
      <vt:lpstr>Présentation PowerPoint</vt:lpstr>
      <vt:lpstr>Evaluating and selecting theories and literature critically. </vt:lpstr>
      <vt:lpstr>Organizing the selected works for the literature review </vt:lpstr>
      <vt:lpstr>Writing the literature review</vt:lpstr>
      <vt:lpstr>Présentation PowerPoint</vt:lpstr>
      <vt:lpstr>Thematic Review</vt:lpstr>
      <vt:lpstr>Study-by-study review</vt:lpstr>
      <vt:lpstr>Présentation PowerPoint</vt:lpstr>
      <vt:lpstr>Présentation PowerPoint</vt:lpstr>
      <vt:lpstr>Important note for all students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Composition and Introduction to Research</dc:title>
  <dc:creator>Admin</dc:creator>
  <cp:lastModifiedBy>samsung</cp:lastModifiedBy>
  <cp:revision>56</cp:revision>
  <dcterms:created xsi:type="dcterms:W3CDTF">2020-01-30T09:40:04Z</dcterms:created>
  <dcterms:modified xsi:type="dcterms:W3CDTF">2020-03-20T22:32:29Z</dcterms:modified>
</cp:coreProperties>
</file>